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notesMasterIdLst>
    <p:notesMasterId r:id="rId55"/>
  </p:notesMasterIdLst>
  <p:handoutMasterIdLst>
    <p:handoutMasterId r:id="rId56"/>
  </p:handoutMasterIdLst>
  <p:sldIdLst>
    <p:sldId id="336" r:id="rId5"/>
    <p:sldId id="390" r:id="rId6"/>
    <p:sldId id="342" r:id="rId7"/>
    <p:sldId id="386" r:id="rId8"/>
    <p:sldId id="392" r:id="rId9"/>
    <p:sldId id="351" r:id="rId10"/>
    <p:sldId id="393" r:id="rId11"/>
    <p:sldId id="355" r:id="rId12"/>
    <p:sldId id="360" r:id="rId13"/>
    <p:sldId id="358" r:id="rId14"/>
    <p:sldId id="349" r:id="rId15"/>
    <p:sldId id="350" r:id="rId16"/>
    <p:sldId id="272" r:id="rId17"/>
    <p:sldId id="394" r:id="rId18"/>
    <p:sldId id="380" r:id="rId19"/>
    <p:sldId id="328" r:id="rId20"/>
    <p:sldId id="377" r:id="rId21"/>
    <p:sldId id="367" r:id="rId22"/>
    <p:sldId id="292" r:id="rId23"/>
    <p:sldId id="312" r:id="rId24"/>
    <p:sldId id="297" r:id="rId25"/>
    <p:sldId id="345" r:id="rId26"/>
    <p:sldId id="382" r:id="rId27"/>
    <p:sldId id="374" r:id="rId28"/>
    <p:sldId id="304" r:id="rId29"/>
    <p:sldId id="368" r:id="rId30"/>
    <p:sldId id="385" r:id="rId31"/>
    <p:sldId id="373" r:id="rId32"/>
    <p:sldId id="321" r:id="rId33"/>
    <p:sldId id="331" r:id="rId34"/>
    <p:sldId id="371" r:id="rId35"/>
    <p:sldId id="376" r:id="rId36"/>
    <p:sldId id="378" r:id="rId37"/>
    <p:sldId id="364" r:id="rId38"/>
    <p:sldId id="369" r:id="rId39"/>
    <p:sldId id="381" r:id="rId40"/>
    <p:sldId id="314" r:id="rId41"/>
    <p:sldId id="262" r:id="rId42"/>
    <p:sldId id="317" r:id="rId43"/>
    <p:sldId id="348" r:id="rId44"/>
    <p:sldId id="260" r:id="rId45"/>
    <p:sldId id="315" r:id="rId46"/>
    <p:sldId id="324" r:id="rId47"/>
    <p:sldId id="325" r:id="rId48"/>
    <p:sldId id="301" r:id="rId49"/>
    <p:sldId id="261" r:id="rId50"/>
    <p:sldId id="316" r:id="rId51"/>
    <p:sldId id="379" r:id="rId52"/>
    <p:sldId id="263" r:id="rId53"/>
    <p:sldId id="318" r:id="rId54"/>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9FF33"/>
    <a:srgbClr val="4F81BD"/>
    <a:srgbClr val="544434"/>
    <a:srgbClr val="553C24"/>
    <a:srgbClr val="553F2A"/>
    <a:srgbClr val="754328"/>
    <a:srgbClr val="714937"/>
    <a:srgbClr val="704A3A"/>
    <a:srgbClr val="675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91" autoAdjust="0"/>
  </p:normalViewPr>
  <p:slideViewPr>
    <p:cSldViewPr>
      <p:cViewPr varScale="1">
        <p:scale>
          <a:sx n="107" d="100"/>
          <a:sy n="107" d="100"/>
        </p:scale>
        <p:origin x="1014" y="114"/>
      </p:cViewPr>
      <p:guideLst>
        <p:guide orient="horz" pos="2160"/>
        <p:guide pos="2880"/>
      </p:guideLst>
    </p:cSldViewPr>
  </p:slideViewPr>
  <p:notesTextViewPr>
    <p:cViewPr>
      <p:scale>
        <a:sx n="1" d="1"/>
        <a:sy n="1" d="1"/>
      </p:scale>
      <p:origin x="0" y="0"/>
    </p:cViewPr>
  </p:notesTextViewPr>
  <p:sorterViewPr>
    <p:cViewPr>
      <p:scale>
        <a:sx n="80" d="100"/>
        <a:sy n="80" d="100"/>
      </p:scale>
      <p:origin x="0" y="-11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91E711-0C45-4A97-B0BB-7DFFEDBA614E}"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MY"/>
        </a:p>
      </dgm:t>
    </dgm:pt>
    <dgm:pt modelId="{207D0820-1E50-471B-9536-AF4C17E70AFC}">
      <dgm:prSet phldrT="[Text]"/>
      <dgm:spPr>
        <a:solidFill>
          <a:srgbClr val="92D050"/>
        </a:solidFill>
      </dgm:spPr>
      <dgm:t>
        <a:bodyPr/>
        <a:lstStyle/>
        <a:p>
          <a:r>
            <a:rPr lang="en-US" b="1" dirty="0">
              <a:solidFill>
                <a:srgbClr val="FFFF00"/>
              </a:solidFill>
              <a:effectLst>
                <a:glow rad="228600">
                  <a:srgbClr val="544434"/>
                </a:glow>
              </a:effectLst>
              <a:latin typeface="Book Antiqua" panose="02040602050305030304" pitchFamily="18" charset="0"/>
              <a:ea typeface="Times New Roman" panose="02020603050405020304" pitchFamily="18" charset="0"/>
              <a:cs typeface="Times New Roman" panose="02020603050405020304" pitchFamily="18" charset="0"/>
            </a:rPr>
            <a:t>1.NIAT YANG BERETIKA</a:t>
          </a:r>
        </a:p>
        <a:p>
          <a:r>
            <a:rPr lang="en-US" b="1" i="1" dirty="0">
              <a:solidFill>
                <a:srgbClr val="FFFF00"/>
              </a:solidFill>
              <a:effectLst>
                <a:glow rad="228600">
                  <a:srgbClr val="544434"/>
                </a:glow>
              </a:effectLst>
              <a:latin typeface="Book Antiqua" panose="02040602050305030304" pitchFamily="18" charset="0"/>
              <a:ea typeface="Times New Roman" panose="02020603050405020304" pitchFamily="18" charset="0"/>
              <a:cs typeface="Times New Roman" panose="02020603050405020304" pitchFamily="18" charset="0"/>
            </a:rPr>
            <a:t>Ethical Intention</a:t>
          </a:r>
          <a:endParaRPr lang="en-MY" dirty="0"/>
        </a:p>
      </dgm:t>
    </dgm:pt>
    <dgm:pt modelId="{D372A6FA-129E-4FF7-9FCB-5B6619F3946D}" type="parTrans" cxnId="{32E9164D-C558-4006-9BBE-E8E632F7C50B}">
      <dgm:prSet/>
      <dgm:spPr/>
      <dgm:t>
        <a:bodyPr/>
        <a:lstStyle/>
        <a:p>
          <a:endParaRPr lang="en-MY"/>
        </a:p>
      </dgm:t>
    </dgm:pt>
    <dgm:pt modelId="{FF75D8EC-C26E-45E5-A777-BA0DC878EF7F}" type="sibTrans" cxnId="{32E9164D-C558-4006-9BBE-E8E632F7C50B}">
      <dgm:prSet/>
      <dgm:spPr/>
      <dgm:t>
        <a:bodyPr/>
        <a:lstStyle/>
        <a:p>
          <a:endParaRPr lang="en-MY"/>
        </a:p>
      </dgm:t>
    </dgm:pt>
    <dgm:pt modelId="{439FF4FA-78D7-452C-A987-DB34ABE9462C}">
      <dgm:prSet phldrT="[Text]"/>
      <dgm:spPr>
        <a:solidFill>
          <a:srgbClr val="92D050"/>
        </a:solidFill>
      </dgm:spPr>
      <dgm:t>
        <a:bodyPr/>
        <a:lstStyle/>
        <a:p>
          <a:r>
            <a:rPr lang="en-US" b="1" dirty="0">
              <a:solidFill>
                <a:srgbClr val="FFFF00"/>
              </a:solidFill>
              <a:effectLst>
                <a:glow rad="228600">
                  <a:srgbClr val="704A3A"/>
                </a:glow>
              </a:effectLst>
              <a:latin typeface="Book Antiqua" panose="02040602050305030304" pitchFamily="18" charset="0"/>
              <a:ea typeface="Times New Roman" panose="02020603050405020304" pitchFamily="18" charset="0"/>
              <a:cs typeface="Times New Roman" panose="02020603050405020304" pitchFamily="18" charset="0"/>
            </a:rPr>
            <a:t>2. PENAUANGAN KHALIFAH</a:t>
          </a:r>
        </a:p>
        <a:p>
          <a:r>
            <a:rPr lang="en-US" b="1" i="1" dirty="0">
              <a:solidFill>
                <a:srgbClr val="FFFF00"/>
              </a:solidFill>
              <a:effectLst>
                <a:glow rad="228600">
                  <a:srgbClr val="704A3A"/>
                </a:glow>
              </a:effectLst>
              <a:latin typeface="Book Antiqua" panose="02040602050305030304" pitchFamily="18" charset="0"/>
              <a:ea typeface="Times New Roman" panose="02020603050405020304" pitchFamily="18" charset="0"/>
              <a:cs typeface="Times New Roman" panose="02020603050405020304" pitchFamily="18" charset="0"/>
            </a:rPr>
            <a:t>Khalifah Stewardship</a:t>
          </a:r>
          <a:endParaRPr lang="en-MY" dirty="0"/>
        </a:p>
      </dgm:t>
    </dgm:pt>
    <dgm:pt modelId="{9011CD7F-4B38-4857-927D-EF175FBB7D31}" type="parTrans" cxnId="{93576553-A734-4E79-92BD-1D655CBFD445}">
      <dgm:prSet/>
      <dgm:spPr/>
      <dgm:t>
        <a:bodyPr/>
        <a:lstStyle/>
        <a:p>
          <a:endParaRPr lang="en-MY"/>
        </a:p>
      </dgm:t>
    </dgm:pt>
    <dgm:pt modelId="{5B7810C7-E988-4611-898D-D28532F59296}" type="sibTrans" cxnId="{93576553-A734-4E79-92BD-1D655CBFD445}">
      <dgm:prSet/>
      <dgm:spPr/>
      <dgm:t>
        <a:bodyPr/>
        <a:lstStyle/>
        <a:p>
          <a:endParaRPr lang="en-MY"/>
        </a:p>
      </dgm:t>
    </dgm:pt>
    <dgm:pt modelId="{BAFEF2DC-7F1A-4120-AF2F-756209CE8BDD}">
      <dgm:prSet phldrT="[Text]"/>
      <dgm:spPr>
        <a:solidFill>
          <a:srgbClr val="92D050"/>
        </a:solidFill>
      </dgm:spPr>
      <dgm:t>
        <a:bodyPr/>
        <a:lstStyle/>
        <a:p>
          <a:r>
            <a:rPr lang="en-US" b="1" dirty="0">
              <a:solidFill>
                <a:srgbClr val="FFFF00"/>
              </a:solidFill>
              <a:effectLst>
                <a:glow rad="228600">
                  <a:srgbClr val="754328"/>
                </a:glow>
              </a:effectLst>
              <a:latin typeface="Book Antiqua" panose="02040602050305030304" pitchFamily="18" charset="0"/>
              <a:ea typeface="Times New Roman" panose="02020603050405020304" pitchFamily="18" charset="0"/>
              <a:cs typeface="Times New Roman" panose="02020603050405020304" pitchFamily="18" charset="0"/>
            </a:rPr>
            <a:t>3. KEJUJURAN &amp; AMANAH</a:t>
          </a:r>
          <a:br>
            <a:rPr lang="en-MY"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b="1" dirty="0">
              <a:solidFill>
                <a:srgbClr val="FFFF00"/>
              </a:solidFill>
              <a:effectLst>
                <a:glow rad="228600">
                  <a:srgbClr val="754328"/>
                </a:glow>
              </a:effectLst>
              <a:latin typeface="Book Antiqua" panose="02040602050305030304" pitchFamily="18" charset="0"/>
              <a:ea typeface="Times New Roman" panose="02020603050405020304" pitchFamily="18" charset="0"/>
              <a:cs typeface="Times New Roman" panose="02020603050405020304" pitchFamily="18" charset="0"/>
            </a:rPr>
            <a:t>Truthfulness and Trustworthiness</a:t>
          </a:r>
          <a:endParaRPr lang="en-MY" dirty="0"/>
        </a:p>
      </dgm:t>
    </dgm:pt>
    <dgm:pt modelId="{343B05F7-934F-40DD-8A0B-5D75164D8872}" type="parTrans" cxnId="{4C0BADA3-24C5-4B6A-B3EF-D746E2F31088}">
      <dgm:prSet/>
      <dgm:spPr/>
      <dgm:t>
        <a:bodyPr/>
        <a:lstStyle/>
        <a:p>
          <a:endParaRPr lang="en-MY"/>
        </a:p>
      </dgm:t>
    </dgm:pt>
    <dgm:pt modelId="{70366EC1-114E-4F32-9CB2-F4257F49C687}" type="sibTrans" cxnId="{4C0BADA3-24C5-4B6A-B3EF-D746E2F31088}">
      <dgm:prSet/>
      <dgm:spPr/>
      <dgm:t>
        <a:bodyPr/>
        <a:lstStyle/>
        <a:p>
          <a:endParaRPr lang="en-MY"/>
        </a:p>
      </dgm:t>
    </dgm:pt>
    <dgm:pt modelId="{FED440BE-A7A4-4569-9170-D548D08124C7}">
      <dgm:prSet phldrT="[Text]"/>
      <dgm:spPr/>
      <dgm:t>
        <a:bodyPr/>
        <a:lstStyle/>
        <a:p>
          <a:r>
            <a:rPr lang="en-US" b="1"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4. H</a:t>
          </a:r>
          <a:r>
            <a:rPr lang="id-ID" b="1"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ALALA</a:t>
          </a:r>
          <a:r>
            <a:rPr lang="en-US" b="1"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N T</a:t>
          </a:r>
          <a:r>
            <a:rPr lang="id-ID" b="1"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HAYYIBA</a:t>
          </a:r>
          <a:r>
            <a:rPr lang="en-US" b="1"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N</a:t>
          </a:r>
          <a:endParaRPr lang="en-MY" dirty="0"/>
        </a:p>
      </dgm:t>
    </dgm:pt>
    <dgm:pt modelId="{6B2D62D5-6E1A-4940-9318-5A954D06F546}" type="parTrans" cxnId="{EDD6E181-1A94-445A-85D3-A4D915D1AFAE}">
      <dgm:prSet/>
      <dgm:spPr/>
      <dgm:t>
        <a:bodyPr/>
        <a:lstStyle/>
        <a:p>
          <a:endParaRPr lang="en-MY"/>
        </a:p>
      </dgm:t>
    </dgm:pt>
    <dgm:pt modelId="{00187122-8786-4E0C-9AF0-868ACF3BEE91}" type="sibTrans" cxnId="{EDD6E181-1A94-445A-85D3-A4D915D1AFAE}">
      <dgm:prSet/>
      <dgm:spPr/>
      <dgm:t>
        <a:bodyPr/>
        <a:lstStyle/>
        <a:p>
          <a:endParaRPr lang="en-MY"/>
        </a:p>
      </dgm:t>
    </dgm:pt>
    <dgm:pt modelId="{32E98BC9-E21F-49E8-8460-D061B3E776DC}">
      <dgm:prSet phldrT="[Text]"/>
      <dgm:spPr/>
      <dgm:t>
        <a:bodyPr/>
        <a:lstStyle/>
        <a:p>
          <a:r>
            <a:rPr lang="en-US"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5. KEADILAN</a:t>
          </a:r>
          <a:br>
            <a:rPr lang="en-US"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br>
          <a:r>
            <a:rPr lang="en-US"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Fairness</a:t>
          </a:r>
          <a:endParaRPr lang="en-MY" dirty="0"/>
        </a:p>
      </dgm:t>
    </dgm:pt>
    <dgm:pt modelId="{D8FF768D-4044-452F-B5FF-DA932F0B07B0}" type="parTrans" cxnId="{FCD6C344-0627-46DA-B593-5F61DE2930C2}">
      <dgm:prSet/>
      <dgm:spPr/>
      <dgm:t>
        <a:bodyPr/>
        <a:lstStyle/>
        <a:p>
          <a:endParaRPr lang="en-MY"/>
        </a:p>
      </dgm:t>
    </dgm:pt>
    <dgm:pt modelId="{68FED945-26B7-4A10-A519-1C0279A5BC12}" type="sibTrans" cxnId="{FCD6C344-0627-46DA-B593-5F61DE2930C2}">
      <dgm:prSet/>
      <dgm:spPr/>
      <dgm:t>
        <a:bodyPr/>
        <a:lstStyle/>
        <a:p>
          <a:endParaRPr lang="en-MY"/>
        </a:p>
      </dgm:t>
    </dgm:pt>
    <dgm:pt modelId="{CE8A00BD-CFF5-4322-B711-64C41FB9DBD4}">
      <dgm:prSet phldrT="[Text]"/>
      <dgm:spPr>
        <a:solidFill>
          <a:srgbClr val="92D050"/>
        </a:solidFill>
      </dgm:spPr>
      <dgm:t>
        <a:bodyPr/>
        <a:lstStyle/>
        <a:p>
          <a:r>
            <a:rPr lang="en-US"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6. OTENTISITAS </a:t>
          </a:r>
          <a:br>
            <a:rPr lang="en-US"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br>
          <a:r>
            <a:rPr lang="en-US"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DAN KREDIBILITAS</a:t>
          </a:r>
          <a:br>
            <a:rPr lang="en-MY"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b="1" i="1"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Authenticity </a:t>
          </a:r>
          <a:br>
            <a:rPr lang="en-US" b="1" i="1"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b="1" i="1"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and Credibility</a:t>
          </a:r>
          <a:endParaRPr lang="en-MY" dirty="0"/>
        </a:p>
      </dgm:t>
    </dgm:pt>
    <dgm:pt modelId="{DE631B16-79E1-4B04-8014-C48C0839756D}" type="parTrans" cxnId="{EF0EA5F7-B5D5-4222-823F-5052F5EF29A0}">
      <dgm:prSet/>
      <dgm:spPr/>
      <dgm:t>
        <a:bodyPr/>
        <a:lstStyle/>
        <a:p>
          <a:endParaRPr lang="en-MY"/>
        </a:p>
      </dgm:t>
    </dgm:pt>
    <dgm:pt modelId="{56195E17-AB67-409F-AFD3-4EB155B8A541}" type="sibTrans" cxnId="{EF0EA5F7-B5D5-4222-823F-5052F5EF29A0}">
      <dgm:prSet/>
      <dgm:spPr/>
      <dgm:t>
        <a:bodyPr/>
        <a:lstStyle/>
        <a:p>
          <a:endParaRPr lang="en-MY"/>
        </a:p>
      </dgm:t>
    </dgm:pt>
    <dgm:pt modelId="{8CB89F67-1ADB-44CA-B862-F50DF5030887}">
      <dgm:prSet phldrT="[Text]"/>
      <dgm:spPr/>
      <dgm:t>
        <a:bodyPr/>
        <a:lstStyle/>
        <a:p>
          <a:r>
            <a:rPr lang="en-US" b="1"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7. DERMA / MEMBALAS</a:t>
          </a:r>
          <a:br>
            <a:rPr lang="en-MY"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b="1" i="1"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Giving / Reciprocity)</a:t>
          </a:r>
          <a:endParaRPr lang="en-MY" dirty="0"/>
        </a:p>
      </dgm:t>
    </dgm:pt>
    <dgm:pt modelId="{2E3FA905-BA81-4968-992F-FD40EF770341}" type="parTrans" cxnId="{ED098EEA-C651-4510-9F4F-5D0FFE1A6C95}">
      <dgm:prSet/>
      <dgm:spPr/>
      <dgm:t>
        <a:bodyPr/>
        <a:lstStyle/>
        <a:p>
          <a:endParaRPr lang="en-MY"/>
        </a:p>
      </dgm:t>
    </dgm:pt>
    <dgm:pt modelId="{7FF803BD-3DE9-4C44-8EB8-8BE7E8F32BA7}" type="sibTrans" cxnId="{ED098EEA-C651-4510-9F4F-5D0FFE1A6C95}">
      <dgm:prSet/>
      <dgm:spPr/>
      <dgm:t>
        <a:bodyPr/>
        <a:lstStyle/>
        <a:p>
          <a:endParaRPr lang="en-MY"/>
        </a:p>
      </dgm:t>
    </dgm:pt>
    <dgm:pt modelId="{ADDF33BB-2F1D-42F1-86E4-FA92310AEAA8}">
      <dgm:prSet/>
      <dgm:spPr/>
      <dgm:t>
        <a:bodyPr/>
        <a:lstStyle/>
        <a:p>
          <a:endParaRPr lang="en-MY"/>
        </a:p>
      </dgm:t>
    </dgm:pt>
    <dgm:pt modelId="{95374DC7-CC78-46D0-8A3A-4A13110E92AC}" type="parTrans" cxnId="{6199D61F-F89F-4DF4-9580-D89382198ED2}">
      <dgm:prSet/>
      <dgm:spPr/>
      <dgm:t>
        <a:bodyPr/>
        <a:lstStyle/>
        <a:p>
          <a:endParaRPr lang="en-MY"/>
        </a:p>
      </dgm:t>
    </dgm:pt>
    <dgm:pt modelId="{C63C3B6F-31A1-4F6C-9E17-7C3E8EF62DC9}" type="sibTrans" cxnId="{6199D61F-F89F-4DF4-9580-D89382198ED2}">
      <dgm:prSet/>
      <dgm:spPr/>
      <dgm:t>
        <a:bodyPr/>
        <a:lstStyle/>
        <a:p>
          <a:endParaRPr lang="en-MY"/>
        </a:p>
      </dgm:t>
    </dgm:pt>
    <dgm:pt modelId="{CCB7D258-62FA-42C6-8ADD-919196E533D3}">
      <dgm:prSet/>
      <dgm:spPr/>
      <dgm:t>
        <a:bodyPr/>
        <a:lstStyle/>
        <a:p>
          <a:endParaRPr lang="en-MY"/>
        </a:p>
      </dgm:t>
    </dgm:pt>
    <dgm:pt modelId="{02703C99-4654-4E75-B06D-816F2CDB4EDF}" type="parTrans" cxnId="{B5645B2B-C899-40E9-B5B4-B6B94FF3C696}">
      <dgm:prSet/>
      <dgm:spPr/>
      <dgm:t>
        <a:bodyPr/>
        <a:lstStyle/>
        <a:p>
          <a:endParaRPr lang="en-MY"/>
        </a:p>
      </dgm:t>
    </dgm:pt>
    <dgm:pt modelId="{70C470AE-6DAA-4FD9-9F88-948988EB3C21}" type="sibTrans" cxnId="{B5645B2B-C899-40E9-B5B4-B6B94FF3C696}">
      <dgm:prSet/>
      <dgm:spPr/>
      <dgm:t>
        <a:bodyPr/>
        <a:lstStyle/>
        <a:p>
          <a:endParaRPr lang="en-MY"/>
        </a:p>
      </dgm:t>
    </dgm:pt>
    <dgm:pt modelId="{6F6EB7AA-5858-486A-B1C7-69DF5783ED91}" type="pres">
      <dgm:prSet presAssocID="{D591E711-0C45-4A97-B0BB-7DFFEDBA614E}" presName="Name0" presStyleCnt="0">
        <dgm:presLayoutVars>
          <dgm:chMax val="1"/>
          <dgm:dir/>
          <dgm:animLvl val="ctr"/>
          <dgm:resizeHandles val="exact"/>
        </dgm:presLayoutVars>
      </dgm:prSet>
      <dgm:spPr/>
    </dgm:pt>
    <dgm:pt modelId="{86496FA1-66BF-4EB9-8F9D-E538857C1AA1}" type="pres">
      <dgm:prSet presAssocID="{207D0820-1E50-471B-9536-AF4C17E70AFC}" presName="centerShape" presStyleLbl="node0" presStyleIdx="0" presStyleCnt="1" custScaleX="238670" custScaleY="195014"/>
      <dgm:spPr/>
    </dgm:pt>
    <dgm:pt modelId="{68D42E74-FE14-46CE-9114-5F8C0223A096}" type="pres">
      <dgm:prSet presAssocID="{9011CD7F-4B38-4857-927D-EF175FBB7D31}" presName="parTrans" presStyleLbl="sibTrans2D1" presStyleIdx="0" presStyleCnt="6"/>
      <dgm:spPr/>
    </dgm:pt>
    <dgm:pt modelId="{BD07DD6E-4815-44B7-BE4C-443AE589734C}" type="pres">
      <dgm:prSet presAssocID="{9011CD7F-4B38-4857-927D-EF175FBB7D31}" presName="connectorText" presStyleLbl="sibTrans2D1" presStyleIdx="0" presStyleCnt="6"/>
      <dgm:spPr/>
    </dgm:pt>
    <dgm:pt modelId="{428FA232-3580-45B6-9928-1F1DE3D50849}" type="pres">
      <dgm:prSet presAssocID="{439FF4FA-78D7-452C-A987-DB34ABE9462C}" presName="node" presStyleLbl="node1" presStyleIdx="0" presStyleCnt="6" custScaleX="162259" custScaleY="124817" custRadScaleRad="152486">
        <dgm:presLayoutVars>
          <dgm:bulletEnabled val="1"/>
        </dgm:presLayoutVars>
      </dgm:prSet>
      <dgm:spPr/>
    </dgm:pt>
    <dgm:pt modelId="{F511130A-B49D-4322-A49C-6B713BB8E31A}" type="pres">
      <dgm:prSet presAssocID="{343B05F7-934F-40DD-8A0B-5D75164D8872}" presName="parTrans" presStyleLbl="sibTrans2D1" presStyleIdx="1" presStyleCnt="6"/>
      <dgm:spPr/>
    </dgm:pt>
    <dgm:pt modelId="{BF0004D9-DE12-4195-B7D4-D2DF829E56F5}" type="pres">
      <dgm:prSet presAssocID="{343B05F7-934F-40DD-8A0B-5D75164D8872}" presName="connectorText" presStyleLbl="sibTrans2D1" presStyleIdx="1" presStyleCnt="6"/>
      <dgm:spPr/>
    </dgm:pt>
    <dgm:pt modelId="{389A7F35-A394-42ED-BA8F-2FB2DDB1EA5A}" type="pres">
      <dgm:prSet presAssocID="{BAFEF2DC-7F1A-4120-AF2F-756209CE8BDD}" presName="node" presStyleLbl="node1" presStyleIdx="1" presStyleCnt="6" custScaleX="162259" custScaleY="124817" custRadScaleRad="152486">
        <dgm:presLayoutVars>
          <dgm:bulletEnabled val="1"/>
        </dgm:presLayoutVars>
      </dgm:prSet>
      <dgm:spPr/>
    </dgm:pt>
    <dgm:pt modelId="{88B0EA29-239E-46BF-9420-E40F6A64BF30}" type="pres">
      <dgm:prSet presAssocID="{6B2D62D5-6E1A-4940-9318-5A954D06F546}" presName="parTrans" presStyleLbl="sibTrans2D1" presStyleIdx="2" presStyleCnt="6"/>
      <dgm:spPr/>
    </dgm:pt>
    <dgm:pt modelId="{A0B2FAA8-DE4A-492B-BC0E-F381D6020304}" type="pres">
      <dgm:prSet presAssocID="{6B2D62D5-6E1A-4940-9318-5A954D06F546}" presName="connectorText" presStyleLbl="sibTrans2D1" presStyleIdx="2" presStyleCnt="6"/>
      <dgm:spPr/>
    </dgm:pt>
    <dgm:pt modelId="{D19E3C3E-6943-4B8F-A0F0-B44D6FAAEE70}" type="pres">
      <dgm:prSet presAssocID="{FED440BE-A7A4-4569-9170-D548D08124C7}" presName="node" presStyleLbl="node1" presStyleIdx="2" presStyleCnt="6" custScaleX="162259" custScaleY="124817" custRadScaleRad="148175" custRadScaleInc="-42706">
        <dgm:presLayoutVars>
          <dgm:bulletEnabled val="1"/>
        </dgm:presLayoutVars>
      </dgm:prSet>
      <dgm:spPr/>
    </dgm:pt>
    <dgm:pt modelId="{9E48C6DF-D032-496D-B177-44898972F780}" type="pres">
      <dgm:prSet presAssocID="{D8FF768D-4044-452F-B5FF-DA932F0B07B0}" presName="parTrans" presStyleLbl="sibTrans2D1" presStyleIdx="3" presStyleCnt="6"/>
      <dgm:spPr/>
    </dgm:pt>
    <dgm:pt modelId="{D4E41AD7-DFFD-4322-933C-0B2E2E8E9ADE}" type="pres">
      <dgm:prSet presAssocID="{D8FF768D-4044-452F-B5FF-DA932F0B07B0}" presName="connectorText" presStyleLbl="sibTrans2D1" presStyleIdx="3" presStyleCnt="6"/>
      <dgm:spPr/>
    </dgm:pt>
    <dgm:pt modelId="{8BFB97F4-D36C-415D-95D2-25B9B32E0F42}" type="pres">
      <dgm:prSet presAssocID="{32E98BC9-E21F-49E8-8460-D061B3E776DC}" presName="node" presStyleLbl="node1" presStyleIdx="3" presStyleCnt="6" custScaleX="162259" custScaleY="124817" custRadScaleRad="152486">
        <dgm:presLayoutVars>
          <dgm:bulletEnabled val="1"/>
        </dgm:presLayoutVars>
      </dgm:prSet>
      <dgm:spPr/>
    </dgm:pt>
    <dgm:pt modelId="{1EDE64C3-5E39-4131-8D86-2363F95C829B}" type="pres">
      <dgm:prSet presAssocID="{DE631B16-79E1-4B04-8014-C48C0839756D}" presName="parTrans" presStyleLbl="sibTrans2D1" presStyleIdx="4" presStyleCnt="6"/>
      <dgm:spPr/>
    </dgm:pt>
    <dgm:pt modelId="{C45C852F-1E86-4C62-80B3-B399A0981C1E}" type="pres">
      <dgm:prSet presAssocID="{DE631B16-79E1-4B04-8014-C48C0839756D}" presName="connectorText" presStyleLbl="sibTrans2D1" presStyleIdx="4" presStyleCnt="6"/>
      <dgm:spPr/>
    </dgm:pt>
    <dgm:pt modelId="{ACA6E313-0CC7-4AB0-8A36-A671B78A2914}" type="pres">
      <dgm:prSet presAssocID="{CE8A00BD-CFF5-4322-B711-64C41FB9DBD4}" presName="node" presStyleLbl="node1" presStyleIdx="4" presStyleCnt="6" custScaleX="162259" custScaleY="124817" custRadScaleRad="146062" custRadScaleInc="42914">
        <dgm:presLayoutVars>
          <dgm:bulletEnabled val="1"/>
        </dgm:presLayoutVars>
      </dgm:prSet>
      <dgm:spPr/>
    </dgm:pt>
    <dgm:pt modelId="{598AE051-8B97-4B70-843D-0A6F85A463DF}" type="pres">
      <dgm:prSet presAssocID="{2E3FA905-BA81-4968-992F-FD40EF770341}" presName="parTrans" presStyleLbl="sibTrans2D1" presStyleIdx="5" presStyleCnt="6"/>
      <dgm:spPr/>
    </dgm:pt>
    <dgm:pt modelId="{A2ECD4BF-3656-4FCC-A5C2-3E86C6BE7BBA}" type="pres">
      <dgm:prSet presAssocID="{2E3FA905-BA81-4968-992F-FD40EF770341}" presName="connectorText" presStyleLbl="sibTrans2D1" presStyleIdx="5" presStyleCnt="6"/>
      <dgm:spPr/>
    </dgm:pt>
    <dgm:pt modelId="{0407FE80-F545-4C2A-A727-1B10C78F0BA5}" type="pres">
      <dgm:prSet presAssocID="{8CB89F67-1ADB-44CA-B862-F50DF5030887}" presName="node" presStyleLbl="node1" presStyleIdx="5" presStyleCnt="6" custScaleX="162259" custScaleY="124817" custRadScaleRad="154287" custRadScaleInc="42290">
        <dgm:presLayoutVars>
          <dgm:bulletEnabled val="1"/>
        </dgm:presLayoutVars>
      </dgm:prSet>
      <dgm:spPr/>
    </dgm:pt>
  </dgm:ptLst>
  <dgm:cxnLst>
    <dgm:cxn modelId="{E5DF1D04-176B-4481-A08C-BD6B8D62B7E2}" type="presOf" srcId="{2E3FA905-BA81-4968-992F-FD40EF770341}" destId="{598AE051-8B97-4B70-843D-0A6F85A463DF}" srcOrd="0" destOrd="0" presId="urn:microsoft.com/office/officeart/2005/8/layout/radial5"/>
    <dgm:cxn modelId="{B1C62A10-B65F-4199-9070-F60CA6C086C0}" type="presOf" srcId="{DE631B16-79E1-4B04-8014-C48C0839756D}" destId="{1EDE64C3-5E39-4131-8D86-2363F95C829B}" srcOrd="0" destOrd="0" presId="urn:microsoft.com/office/officeart/2005/8/layout/radial5"/>
    <dgm:cxn modelId="{43C71F1A-0EBD-423E-B2B5-01D34CC814DA}" type="presOf" srcId="{CE8A00BD-CFF5-4322-B711-64C41FB9DBD4}" destId="{ACA6E313-0CC7-4AB0-8A36-A671B78A2914}" srcOrd="0" destOrd="0" presId="urn:microsoft.com/office/officeart/2005/8/layout/radial5"/>
    <dgm:cxn modelId="{7DEEFB1C-C14C-4077-9C33-5E3045A04165}" type="presOf" srcId="{343B05F7-934F-40DD-8A0B-5D75164D8872}" destId="{F511130A-B49D-4322-A49C-6B713BB8E31A}" srcOrd="0" destOrd="0" presId="urn:microsoft.com/office/officeart/2005/8/layout/radial5"/>
    <dgm:cxn modelId="{6199D61F-F89F-4DF4-9580-D89382198ED2}" srcId="{D591E711-0C45-4A97-B0BB-7DFFEDBA614E}" destId="{ADDF33BB-2F1D-42F1-86E4-FA92310AEAA8}" srcOrd="1" destOrd="0" parTransId="{95374DC7-CC78-46D0-8A3A-4A13110E92AC}" sibTransId="{C63C3B6F-31A1-4F6C-9E17-7C3E8EF62DC9}"/>
    <dgm:cxn modelId="{ACF5C420-09BF-4AA8-AB45-1770861AD3E5}" type="presOf" srcId="{439FF4FA-78D7-452C-A987-DB34ABE9462C}" destId="{428FA232-3580-45B6-9928-1F1DE3D50849}" srcOrd="0" destOrd="0" presId="urn:microsoft.com/office/officeart/2005/8/layout/radial5"/>
    <dgm:cxn modelId="{98E84322-BFC7-485A-953A-B0CA93D134E3}" type="presOf" srcId="{8CB89F67-1ADB-44CA-B862-F50DF5030887}" destId="{0407FE80-F545-4C2A-A727-1B10C78F0BA5}" srcOrd="0" destOrd="0" presId="urn:microsoft.com/office/officeart/2005/8/layout/radial5"/>
    <dgm:cxn modelId="{B5645B2B-C899-40E9-B5B4-B6B94FF3C696}" srcId="{D591E711-0C45-4A97-B0BB-7DFFEDBA614E}" destId="{CCB7D258-62FA-42C6-8ADD-919196E533D3}" srcOrd="2" destOrd="0" parTransId="{02703C99-4654-4E75-B06D-816F2CDB4EDF}" sibTransId="{70C470AE-6DAA-4FD9-9F88-948988EB3C21}"/>
    <dgm:cxn modelId="{1DFE323D-6579-4C21-A530-5745145B6CA8}" type="presOf" srcId="{9011CD7F-4B38-4857-927D-EF175FBB7D31}" destId="{BD07DD6E-4815-44B7-BE4C-443AE589734C}" srcOrd="1" destOrd="0" presId="urn:microsoft.com/office/officeart/2005/8/layout/radial5"/>
    <dgm:cxn modelId="{FCD6C344-0627-46DA-B593-5F61DE2930C2}" srcId="{207D0820-1E50-471B-9536-AF4C17E70AFC}" destId="{32E98BC9-E21F-49E8-8460-D061B3E776DC}" srcOrd="3" destOrd="0" parTransId="{D8FF768D-4044-452F-B5FF-DA932F0B07B0}" sibTransId="{68FED945-26B7-4A10-A519-1C0279A5BC12}"/>
    <dgm:cxn modelId="{06DBEC64-C852-46CD-8D18-E8CA3D65AC28}" type="presOf" srcId="{FED440BE-A7A4-4569-9170-D548D08124C7}" destId="{D19E3C3E-6943-4B8F-A0F0-B44D6FAAEE70}" srcOrd="0" destOrd="0" presId="urn:microsoft.com/office/officeart/2005/8/layout/radial5"/>
    <dgm:cxn modelId="{4D6A9F65-A89B-447D-B227-E2D734845481}" type="presOf" srcId="{343B05F7-934F-40DD-8A0B-5D75164D8872}" destId="{BF0004D9-DE12-4195-B7D4-D2DF829E56F5}" srcOrd="1" destOrd="0" presId="urn:microsoft.com/office/officeart/2005/8/layout/radial5"/>
    <dgm:cxn modelId="{82B19066-AFA8-45B3-B090-0131C044DBA2}" type="presOf" srcId="{9011CD7F-4B38-4857-927D-EF175FBB7D31}" destId="{68D42E74-FE14-46CE-9114-5F8C0223A096}" srcOrd="0" destOrd="0" presId="urn:microsoft.com/office/officeart/2005/8/layout/radial5"/>
    <dgm:cxn modelId="{32E9164D-C558-4006-9BBE-E8E632F7C50B}" srcId="{D591E711-0C45-4A97-B0BB-7DFFEDBA614E}" destId="{207D0820-1E50-471B-9536-AF4C17E70AFC}" srcOrd="0" destOrd="0" parTransId="{D372A6FA-129E-4FF7-9FCB-5B6619F3946D}" sibTransId="{FF75D8EC-C26E-45E5-A777-BA0DC878EF7F}"/>
    <dgm:cxn modelId="{B840834E-662C-48F6-B527-D0F706BD4CF7}" type="presOf" srcId="{2E3FA905-BA81-4968-992F-FD40EF770341}" destId="{A2ECD4BF-3656-4FCC-A5C2-3E86C6BE7BBA}" srcOrd="1" destOrd="0" presId="urn:microsoft.com/office/officeart/2005/8/layout/radial5"/>
    <dgm:cxn modelId="{FF338A6E-0A97-426B-A21C-44B0238D4639}" type="presOf" srcId="{D8FF768D-4044-452F-B5FF-DA932F0B07B0}" destId="{9E48C6DF-D032-496D-B177-44898972F780}" srcOrd="0" destOrd="0" presId="urn:microsoft.com/office/officeart/2005/8/layout/radial5"/>
    <dgm:cxn modelId="{B16DB550-6BC5-40E5-BEB0-DF06D232EED2}" type="presOf" srcId="{6B2D62D5-6E1A-4940-9318-5A954D06F546}" destId="{88B0EA29-239E-46BF-9420-E40F6A64BF30}" srcOrd="0" destOrd="0" presId="urn:microsoft.com/office/officeart/2005/8/layout/radial5"/>
    <dgm:cxn modelId="{AB666553-209E-4C5A-BEA5-7B6D425D83A7}" type="presOf" srcId="{32E98BC9-E21F-49E8-8460-D061B3E776DC}" destId="{8BFB97F4-D36C-415D-95D2-25B9B32E0F42}" srcOrd="0" destOrd="0" presId="urn:microsoft.com/office/officeart/2005/8/layout/radial5"/>
    <dgm:cxn modelId="{93576553-A734-4E79-92BD-1D655CBFD445}" srcId="{207D0820-1E50-471B-9536-AF4C17E70AFC}" destId="{439FF4FA-78D7-452C-A987-DB34ABE9462C}" srcOrd="0" destOrd="0" parTransId="{9011CD7F-4B38-4857-927D-EF175FBB7D31}" sibTransId="{5B7810C7-E988-4611-898D-D28532F59296}"/>
    <dgm:cxn modelId="{832E7758-8138-45F3-B54D-6EFC0CA78996}" type="presOf" srcId="{BAFEF2DC-7F1A-4120-AF2F-756209CE8BDD}" destId="{389A7F35-A394-42ED-BA8F-2FB2DDB1EA5A}" srcOrd="0" destOrd="0" presId="urn:microsoft.com/office/officeart/2005/8/layout/radial5"/>
    <dgm:cxn modelId="{559E7F7E-DB1D-470D-A85E-82BBCA47C0FF}" type="presOf" srcId="{D8FF768D-4044-452F-B5FF-DA932F0B07B0}" destId="{D4E41AD7-DFFD-4322-933C-0B2E2E8E9ADE}" srcOrd="1" destOrd="0" presId="urn:microsoft.com/office/officeart/2005/8/layout/radial5"/>
    <dgm:cxn modelId="{EDD6E181-1A94-445A-85D3-A4D915D1AFAE}" srcId="{207D0820-1E50-471B-9536-AF4C17E70AFC}" destId="{FED440BE-A7A4-4569-9170-D548D08124C7}" srcOrd="2" destOrd="0" parTransId="{6B2D62D5-6E1A-4940-9318-5A954D06F546}" sibTransId="{00187122-8786-4E0C-9AF0-868ACF3BEE91}"/>
    <dgm:cxn modelId="{4C0BADA3-24C5-4B6A-B3EF-D746E2F31088}" srcId="{207D0820-1E50-471B-9536-AF4C17E70AFC}" destId="{BAFEF2DC-7F1A-4120-AF2F-756209CE8BDD}" srcOrd="1" destOrd="0" parTransId="{343B05F7-934F-40DD-8A0B-5D75164D8872}" sibTransId="{70366EC1-114E-4F32-9CB2-F4257F49C687}"/>
    <dgm:cxn modelId="{E7A99CD6-2F39-4D78-B2B3-CBE4B580A60B}" type="presOf" srcId="{207D0820-1E50-471B-9536-AF4C17E70AFC}" destId="{86496FA1-66BF-4EB9-8F9D-E538857C1AA1}" srcOrd="0" destOrd="0" presId="urn:microsoft.com/office/officeart/2005/8/layout/radial5"/>
    <dgm:cxn modelId="{36F3A7D6-9351-4A19-88A7-15F74B592311}" type="presOf" srcId="{6B2D62D5-6E1A-4940-9318-5A954D06F546}" destId="{A0B2FAA8-DE4A-492B-BC0E-F381D6020304}" srcOrd="1" destOrd="0" presId="urn:microsoft.com/office/officeart/2005/8/layout/radial5"/>
    <dgm:cxn modelId="{A8C920D9-3770-44A9-B9C7-78A529022D36}" type="presOf" srcId="{D591E711-0C45-4A97-B0BB-7DFFEDBA614E}" destId="{6F6EB7AA-5858-486A-B1C7-69DF5783ED91}" srcOrd="0" destOrd="0" presId="urn:microsoft.com/office/officeart/2005/8/layout/radial5"/>
    <dgm:cxn modelId="{4C5D25DD-96C8-413D-90ED-74129783DDD9}" type="presOf" srcId="{DE631B16-79E1-4B04-8014-C48C0839756D}" destId="{C45C852F-1E86-4C62-80B3-B399A0981C1E}" srcOrd="1" destOrd="0" presId="urn:microsoft.com/office/officeart/2005/8/layout/radial5"/>
    <dgm:cxn modelId="{ED098EEA-C651-4510-9F4F-5D0FFE1A6C95}" srcId="{207D0820-1E50-471B-9536-AF4C17E70AFC}" destId="{8CB89F67-1ADB-44CA-B862-F50DF5030887}" srcOrd="5" destOrd="0" parTransId="{2E3FA905-BA81-4968-992F-FD40EF770341}" sibTransId="{7FF803BD-3DE9-4C44-8EB8-8BE7E8F32BA7}"/>
    <dgm:cxn modelId="{EF0EA5F7-B5D5-4222-823F-5052F5EF29A0}" srcId="{207D0820-1E50-471B-9536-AF4C17E70AFC}" destId="{CE8A00BD-CFF5-4322-B711-64C41FB9DBD4}" srcOrd="4" destOrd="0" parTransId="{DE631B16-79E1-4B04-8014-C48C0839756D}" sibTransId="{56195E17-AB67-409F-AFD3-4EB155B8A541}"/>
    <dgm:cxn modelId="{7FF8CBA5-F4ED-49F3-89BE-909BA94BF5A2}" type="presParOf" srcId="{6F6EB7AA-5858-486A-B1C7-69DF5783ED91}" destId="{86496FA1-66BF-4EB9-8F9D-E538857C1AA1}" srcOrd="0" destOrd="0" presId="urn:microsoft.com/office/officeart/2005/8/layout/radial5"/>
    <dgm:cxn modelId="{1B071149-9CAF-4139-AD2A-22950762D506}" type="presParOf" srcId="{6F6EB7AA-5858-486A-B1C7-69DF5783ED91}" destId="{68D42E74-FE14-46CE-9114-5F8C0223A096}" srcOrd="1" destOrd="0" presId="urn:microsoft.com/office/officeart/2005/8/layout/radial5"/>
    <dgm:cxn modelId="{D403A405-9357-4698-9281-D1DF1A1F8F43}" type="presParOf" srcId="{68D42E74-FE14-46CE-9114-5F8C0223A096}" destId="{BD07DD6E-4815-44B7-BE4C-443AE589734C}" srcOrd="0" destOrd="0" presId="urn:microsoft.com/office/officeart/2005/8/layout/radial5"/>
    <dgm:cxn modelId="{150EB910-89C6-4CAC-BE3F-E7D42533E40C}" type="presParOf" srcId="{6F6EB7AA-5858-486A-B1C7-69DF5783ED91}" destId="{428FA232-3580-45B6-9928-1F1DE3D50849}" srcOrd="2" destOrd="0" presId="urn:microsoft.com/office/officeart/2005/8/layout/radial5"/>
    <dgm:cxn modelId="{AF874909-1E91-40ED-B4D8-0060EC7BCB57}" type="presParOf" srcId="{6F6EB7AA-5858-486A-B1C7-69DF5783ED91}" destId="{F511130A-B49D-4322-A49C-6B713BB8E31A}" srcOrd="3" destOrd="0" presId="urn:microsoft.com/office/officeart/2005/8/layout/radial5"/>
    <dgm:cxn modelId="{C44CEEA3-B9C7-4127-BA16-BBC37739D09A}" type="presParOf" srcId="{F511130A-B49D-4322-A49C-6B713BB8E31A}" destId="{BF0004D9-DE12-4195-B7D4-D2DF829E56F5}" srcOrd="0" destOrd="0" presId="urn:microsoft.com/office/officeart/2005/8/layout/radial5"/>
    <dgm:cxn modelId="{FDB7CA38-3FA4-4216-B6E8-62A2947C9717}" type="presParOf" srcId="{6F6EB7AA-5858-486A-B1C7-69DF5783ED91}" destId="{389A7F35-A394-42ED-BA8F-2FB2DDB1EA5A}" srcOrd="4" destOrd="0" presId="urn:microsoft.com/office/officeart/2005/8/layout/radial5"/>
    <dgm:cxn modelId="{B4AA0DCA-F7EC-46A0-ADE9-554C570610CC}" type="presParOf" srcId="{6F6EB7AA-5858-486A-B1C7-69DF5783ED91}" destId="{88B0EA29-239E-46BF-9420-E40F6A64BF30}" srcOrd="5" destOrd="0" presId="urn:microsoft.com/office/officeart/2005/8/layout/radial5"/>
    <dgm:cxn modelId="{17668FD7-C437-4893-A3B3-2AD69E42FB1A}" type="presParOf" srcId="{88B0EA29-239E-46BF-9420-E40F6A64BF30}" destId="{A0B2FAA8-DE4A-492B-BC0E-F381D6020304}" srcOrd="0" destOrd="0" presId="urn:microsoft.com/office/officeart/2005/8/layout/radial5"/>
    <dgm:cxn modelId="{004D757D-04EE-432F-994D-6D005B2E935B}" type="presParOf" srcId="{6F6EB7AA-5858-486A-B1C7-69DF5783ED91}" destId="{D19E3C3E-6943-4B8F-A0F0-B44D6FAAEE70}" srcOrd="6" destOrd="0" presId="urn:microsoft.com/office/officeart/2005/8/layout/radial5"/>
    <dgm:cxn modelId="{EF3F01B6-6E47-42F1-8863-7E589E201D70}" type="presParOf" srcId="{6F6EB7AA-5858-486A-B1C7-69DF5783ED91}" destId="{9E48C6DF-D032-496D-B177-44898972F780}" srcOrd="7" destOrd="0" presId="urn:microsoft.com/office/officeart/2005/8/layout/radial5"/>
    <dgm:cxn modelId="{F3D304F7-6122-42A5-B2DA-BDDC0C9AED7C}" type="presParOf" srcId="{9E48C6DF-D032-496D-B177-44898972F780}" destId="{D4E41AD7-DFFD-4322-933C-0B2E2E8E9ADE}" srcOrd="0" destOrd="0" presId="urn:microsoft.com/office/officeart/2005/8/layout/radial5"/>
    <dgm:cxn modelId="{97358A05-6F87-461D-BF97-7B43EC27752A}" type="presParOf" srcId="{6F6EB7AA-5858-486A-B1C7-69DF5783ED91}" destId="{8BFB97F4-D36C-415D-95D2-25B9B32E0F42}" srcOrd="8" destOrd="0" presId="urn:microsoft.com/office/officeart/2005/8/layout/radial5"/>
    <dgm:cxn modelId="{0C342061-2A56-4201-8B46-53C6437FA9E8}" type="presParOf" srcId="{6F6EB7AA-5858-486A-B1C7-69DF5783ED91}" destId="{1EDE64C3-5E39-4131-8D86-2363F95C829B}" srcOrd="9" destOrd="0" presId="urn:microsoft.com/office/officeart/2005/8/layout/radial5"/>
    <dgm:cxn modelId="{D88F7970-4CA9-43B4-9DAA-EF8CDE255912}" type="presParOf" srcId="{1EDE64C3-5E39-4131-8D86-2363F95C829B}" destId="{C45C852F-1E86-4C62-80B3-B399A0981C1E}" srcOrd="0" destOrd="0" presId="urn:microsoft.com/office/officeart/2005/8/layout/radial5"/>
    <dgm:cxn modelId="{12C5DA0B-56CB-4AB0-99C6-730363E0C592}" type="presParOf" srcId="{6F6EB7AA-5858-486A-B1C7-69DF5783ED91}" destId="{ACA6E313-0CC7-4AB0-8A36-A671B78A2914}" srcOrd="10" destOrd="0" presId="urn:microsoft.com/office/officeart/2005/8/layout/radial5"/>
    <dgm:cxn modelId="{04CD97A0-8DB8-45D4-9304-FA2D2DD0F62F}" type="presParOf" srcId="{6F6EB7AA-5858-486A-B1C7-69DF5783ED91}" destId="{598AE051-8B97-4B70-843D-0A6F85A463DF}" srcOrd="11" destOrd="0" presId="urn:microsoft.com/office/officeart/2005/8/layout/radial5"/>
    <dgm:cxn modelId="{D8FA6E2B-8486-418C-AFA8-618CDF4AF0EF}" type="presParOf" srcId="{598AE051-8B97-4B70-843D-0A6F85A463DF}" destId="{A2ECD4BF-3656-4FCC-A5C2-3E86C6BE7BBA}" srcOrd="0" destOrd="0" presId="urn:microsoft.com/office/officeart/2005/8/layout/radial5"/>
    <dgm:cxn modelId="{0F8566A9-075F-4886-A2C3-39B1C583751C}" type="presParOf" srcId="{6F6EB7AA-5858-486A-B1C7-69DF5783ED91}" destId="{0407FE80-F545-4C2A-A727-1B10C78F0BA5}"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EC25C5-416F-424E-AED9-CEAC99BABC4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MY"/>
        </a:p>
      </dgm:t>
    </dgm:pt>
    <dgm:pt modelId="{1EEA6A1E-E75B-4BBF-97B8-394B8ED3AC85}">
      <dgm:prSet phldrT="[Text]"/>
      <dgm:spPr/>
      <dgm:t>
        <a:bodyPr/>
        <a:lstStyle/>
        <a:p>
          <a:r>
            <a:rPr lang="en-MY">
              <a:solidFill>
                <a:srgbClr val="FFFF00"/>
              </a:solidFill>
            </a:rPr>
            <a:t>Niat</a:t>
          </a:r>
          <a:endParaRPr lang="en-MY" dirty="0">
            <a:solidFill>
              <a:srgbClr val="FFFF00"/>
            </a:solidFill>
          </a:endParaRPr>
        </a:p>
      </dgm:t>
    </dgm:pt>
    <dgm:pt modelId="{9A4CC05D-5D7A-4CB9-98E1-C606C4D2BFC7}" type="parTrans" cxnId="{E1B838E2-4EF3-44A3-8D63-C375F45F5DC2}">
      <dgm:prSet/>
      <dgm:spPr/>
      <dgm:t>
        <a:bodyPr/>
        <a:lstStyle/>
        <a:p>
          <a:endParaRPr lang="en-MY"/>
        </a:p>
      </dgm:t>
    </dgm:pt>
    <dgm:pt modelId="{FE05A607-52B6-486C-9018-40BF49E8100D}" type="sibTrans" cxnId="{E1B838E2-4EF3-44A3-8D63-C375F45F5DC2}">
      <dgm:prSet/>
      <dgm:spPr/>
      <dgm:t>
        <a:bodyPr/>
        <a:lstStyle/>
        <a:p>
          <a:endParaRPr lang="en-MY"/>
        </a:p>
      </dgm:t>
    </dgm:pt>
    <dgm:pt modelId="{24BC6B81-E127-4A11-A341-27664A8DB5E2}">
      <dgm:prSet phldrT="[Text]"/>
      <dgm:spPr/>
      <dgm:t>
        <a:bodyPr/>
        <a:lstStyle/>
        <a:p>
          <a:r>
            <a:rPr lang="en-MY" b="1">
              <a:solidFill>
                <a:srgbClr val="FFFF00"/>
              </a:solidFill>
            </a:rPr>
            <a:t>Investor</a:t>
          </a:r>
          <a:endParaRPr lang="en-MY" b="1" dirty="0">
            <a:solidFill>
              <a:srgbClr val="FFFF00"/>
            </a:solidFill>
          </a:endParaRPr>
        </a:p>
      </dgm:t>
    </dgm:pt>
    <dgm:pt modelId="{27421B46-5C48-4624-A293-CB7FB2A9747F}" type="parTrans" cxnId="{362BFE7D-F5E9-4F75-992E-C30A1A3DF03C}">
      <dgm:prSet/>
      <dgm:spPr/>
      <dgm:t>
        <a:bodyPr/>
        <a:lstStyle/>
        <a:p>
          <a:endParaRPr lang="en-MY"/>
        </a:p>
      </dgm:t>
    </dgm:pt>
    <dgm:pt modelId="{AB126ECD-FCD5-4416-BEB4-EFFD65EB1895}" type="sibTrans" cxnId="{362BFE7D-F5E9-4F75-992E-C30A1A3DF03C}">
      <dgm:prSet/>
      <dgm:spPr/>
      <dgm:t>
        <a:bodyPr/>
        <a:lstStyle/>
        <a:p>
          <a:endParaRPr lang="en-MY"/>
        </a:p>
      </dgm:t>
    </dgm:pt>
    <dgm:pt modelId="{92F1EF7F-1B7D-4C52-A996-288067C8AB82}">
      <dgm:prSet phldrT="[Text]"/>
      <dgm:spPr/>
      <dgm:t>
        <a:bodyPr/>
        <a:lstStyle/>
        <a:p>
          <a:r>
            <a:rPr lang="en-MY" b="1">
              <a:solidFill>
                <a:srgbClr val="FFFF00"/>
              </a:solidFill>
            </a:rPr>
            <a:t>Customers</a:t>
          </a:r>
          <a:endParaRPr lang="en-MY" b="1" dirty="0">
            <a:solidFill>
              <a:srgbClr val="FFFF00"/>
            </a:solidFill>
          </a:endParaRPr>
        </a:p>
      </dgm:t>
    </dgm:pt>
    <dgm:pt modelId="{305DC7C0-D14D-4772-A12E-B83CD5458DC9}" type="parTrans" cxnId="{DDBB7A0E-486A-4F0C-A552-47B7F34DE4A3}">
      <dgm:prSet/>
      <dgm:spPr/>
      <dgm:t>
        <a:bodyPr/>
        <a:lstStyle/>
        <a:p>
          <a:endParaRPr lang="en-MY"/>
        </a:p>
      </dgm:t>
    </dgm:pt>
    <dgm:pt modelId="{85F738D7-ABB6-4E17-8812-691783C4B300}" type="sibTrans" cxnId="{DDBB7A0E-486A-4F0C-A552-47B7F34DE4A3}">
      <dgm:prSet/>
      <dgm:spPr/>
      <dgm:t>
        <a:bodyPr/>
        <a:lstStyle/>
        <a:p>
          <a:endParaRPr lang="en-MY"/>
        </a:p>
      </dgm:t>
    </dgm:pt>
    <dgm:pt modelId="{2A7CDB62-333D-4A20-953A-627E4776DE36}">
      <dgm:prSet phldrT="[Text]"/>
      <dgm:spPr/>
      <dgm:t>
        <a:bodyPr/>
        <a:lstStyle/>
        <a:p>
          <a:r>
            <a:rPr lang="en-MY" b="1" dirty="0"/>
            <a:t>Employees</a:t>
          </a:r>
        </a:p>
      </dgm:t>
    </dgm:pt>
    <dgm:pt modelId="{31F73FAB-E58F-4FFF-ACDC-6E0D6BDFF1C9}" type="parTrans" cxnId="{852F2B8A-F26A-40DD-AE65-12ADA5F3A563}">
      <dgm:prSet/>
      <dgm:spPr/>
      <dgm:t>
        <a:bodyPr/>
        <a:lstStyle/>
        <a:p>
          <a:endParaRPr lang="en-MY"/>
        </a:p>
      </dgm:t>
    </dgm:pt>
    <dgm:pt modelId="{A96CE808-FEB5-421F-BD45-5A764366062B}" type="sibTrans" cxnId="{852F2B8A-F26A-40DD-AE65-12ADA5F3A563}">
      <dgm:prSet/>
      <dgm:spPr/>
      <dgm:t>
        <a:bodyPr/>
        <a:lstStyle/>
        <a:p>
          <a:endParaRPr lang="en-MY"/>
        </a:p>
      </dgm:t>
    </dgm:pt>
    <dgm:pt modelId="{621D8746-E399-43BB-AC06-A4410F42C91E}">
      <dgm:prSet phldrT="[Text]"/>
      <dgm:spPr/>
      <dgm:t>
        <a:bodyPr/>
        <a:lstStyle/>
        <a:p>
          <a:r>
            <a:rPr lang="en-MY" b="1">
              <a:solidFill>
                <a:srgbClr val="FFFF00"/>
              </a:solidFill>
            </a:rPr>
            <a:t>Community</a:t>
          </a:r>
          <a:endParaRPr lang="en-MY" b="1" dirty="0">
            <a:solidFill>
              <a:srgbClr val="FFFF00"/>
            </a:solidFill>
          </a:endParaRPr>
        </a:p>
      </dgm:t>
    </dgm:pt>
    <dgm:pt modelId="{214A345A-4E1E-4DF2-AAE3-2D34E0E8844B}" type="parTrans" cxnId="{A542EFBB-E4CE-4DFF-97B1-3EECC35BDF96}">
      <dgm:prSet/>
      <dgm:spPr/>
      <dgm:t>
        <a:bodyPr/>
        <a:lstStyle/>
        <a:p>
          <a:endParaRPr lang="en-MY"/>
        </a:p>
      </dgm:t>
    </dgm:pt>
    <dgm:pt modelId="{F755A3D4-9FF8-45DC-B984-6A14649F988D}" type="sibTrans" cxnId="{A542EFBB-E4CE-4DFF-97B1-3EECC35BDF96}">
      <dgm:prSet/>
      <dgm:spPr/>
      <dgm:t>
        <a:bodyPr/>
        <a:lstStyle/>
        <a:p>
          <a:endParaRPr lang="en-MY"/>
        </a:p>
      </dgm:t>
    </dgm:pt>
    <dgm:pt modelId="{6266E0B6-B098-4EBE-809E-0AE7F807DC0A}" type="pres">
      <dgm:prSet presAssocID="{9AEC25C5-416F-424E-AED9-CEAC99BABC44}" presName="Name0" presStyleCnt="0">
        <dgm:presLayoutVars>
          <dgm:chMax val="1"/>
          <dgm:dir/>
          <dgm:animLvl val="ctr"/>
          <dgm:resizeHandles val="exact"/>
        </dgm:presLayoutVars>
      </dgm:prSet>
      <dgm:spPr/>
    </dgm:pt>
    <dgm:pt modelId="{DF1A1827-78D6-4C1B-91BB-D01D7D173D4B}" type="pres">
      <dgm:prSet presAssocID="{1EEA6A1E-E75B-4BBF-97B8-394B8ED3AC85}" presName="centerShape" presStyleLbl="node0" presStyleIdx="0" presStyleCnt="1"/>
      <dgm:spPr/>
    </dgm:pt>
    <dgm:pt modelId="{C903FC80-2389-4029-9564-2C361CED98C7}" type="pres">
      <dgm:prSet presAssocID="{27421B46-5C48-4624-A293-CB7FB2A9747F}" presName="parTrans" presStyleLbl="sibTrans2D1" presStyleIdx="0" presStyleCnt="4"/>
      <dgm:spPr/>
    </dgm:pt>
    <dgm:pt modelId="{22F6DF53-48A3-42A8-845C-9E39E9DDEBA7}" type="pres">
      <dgm:prSet presAssocID="{27421B46-5C48-4624-A293-CB7FB2A9747F}" presName="connectorText" presStyleLbl="sibTrans2D1" presStyleIdx="0" presStyleCnt="4"/>
      <dgm:spPr/>
    </dgm:pt>
    <dgm:pt modelId="{96425470-9B4F-489C-B009-198F8A342CB4}" type="pres">
      <dgm:prSet presAssocID="{24BC6B81-E127-4A11-A341-27664A8DB5E2}" presName="node" presStyleLbl="node1" presStyleIdx="0" presStyleCnt="4">
        <dgm:presLayoutVars>
          <dgm:bulletEnabled val="1"/>
        </dgm:presLayoutVars>
      </dgm:prSet>
      <dgm:spPr/>
    </dgm:pt>
    <dgm:pt modelId="{67B04A70-597F-4F85-AC01-AF30232730CE}" type="pres">
      <dgm:prSet presAssocID="{305DC7C0-D14D-4772-A12E-B83CD5458DC9}" presName="parTrans" presStyleLbl="sibTrans2D1" presStyleIdx="1" presStyleCnt="4"/>
      <dgm:spPr/>
    </dgm:pt>
    <dgm:pt modelId="{1348B0FF-A3F2-4510-AB7A-376B764DA571}" type="pres">
      <dgm:prSet presAssocID="{305DC7C0-D14D-4772-A12E-B83CD5458DC9}" presName="connectorText" presStyleLbl="sibTrans2D1" presStyleIdx="1" presStyleCnt="4"/>
      <dgm:spPr/>
    </dgm:pt>
    <dgm:pt modelId="{2AE51A50-F777-49E6-979F-443E89BD280F}" type="pres">
      <dgm:prSet presAssocID="{92F1EF7F-1B7D-4C52-A996-288067C8AB82}" presName="node" presStyleLbl="node1" presStyleIdx="1" presStyleCnt="4">
        <dgm:presLayoutVars>
          <dgm:bulletEnabled val="1"/>
        </dgm:presLayoutVars>
      </dgm:prSet>
      <dgm:spPr/>
    </dgm:pt>
    <dgm:pt modelId="{ABD69710-3D82-4FA3-8DF6-617EF1401DB2}" type="pres">
      <dgm:prSet presAssocID="{31F73FAB-E58F-4FFF-ACDC-6E0D6BDFF1C9}" presName="parTrans" presStyleLbl="sibTrans2D1" presStyleIdx="2" presStyleCnt="4"/>
      <dgm:spPr/>
    </dgm:pt>
    <dgm:pt modelId="{D60AD6D1-12CB-4582-9554-40C427CC9F63}" type="pres">
      <dgm:prSet presAssocID="{31F73FAB-E58F-4FFF-ACDC-6E0D6BDFF1C9}" presName="connectorText" presStyleLbl="sibTrans2D1" presStyleIdx="2" presStyleCnt="4"/>
      <dgm:spPr/>
    </dgm:pt>
    <dgm:pt modelId="{158EEF7A-DD02-4E31-9B71-F77BE4A4FEDA}" type="pres">
      <dgm:prSet presAssocID="{2A7CDB62-333D-4A20-953A-627E4776DE36}" presName="node" presStyleLbl="node1" presStyleIdx="2" presStyleCnt="4">
        <dgm:presLayoutVars>
          <dgm:bulletEnabled val="1"/>
        </dgm:presLayoutVars>
      </dgm:prSet>
      <dgm:spPr/>
    </dgm:pt>
    <dgm:pt modelId="{66A908A9-D3D8-47A0-A87A-41EE43B43F8E}" type="pres">
      <dgm:prSet presAssocID="{214A345A-4E1E-4DF2-AAE3-2D34E0E8844B}" presName="parTrans" presStyleLbl="sibTrans2D1" presStyleIdx="3" presStyleCnt="4"/>
      <dgm:spPr/>
    </dgm:pt>
    <dgm:pt modelId="{CBED4E2A-0495-4EA9-9EC4-7C4CB5BF3C7C}" type="pres">
      <dgm:prSet presAssocID="{214A345A-4E1E-4DF2-AAE3-2D34E0E8844B}" presName="connectorText" presStyleLbl="sibTrans2D1" presStyleIdx="3" presStyleCnt="4"/>
      <dgm:spPr/>
    </dgm:pt>
    <dgm:pt modelId="{770AF211-7151-41E8-BA35-789DE2D58AC1}" type="pres">
      <dgm:prSet presAssocID="{621D8746-E399-43BB-AC06-A4410F42C91E}" presName="node" presStyleLbl="node1" presStyleIdx="3" presStyleCnt="4">
        <dgm:presLayoutVars>
          <dgm:bulletEnabled val="1"/>
        </dgm:presLayoutVars>
      </dgm:prSet>
      <dgm:spPr/>
    </dgm:pt>
  </dgm:ptLst>
  <dgm:cxnLst>
    <dgm:cxn modelId="{DDBB7A0E-486A-4F0C-A552-47B7F34DE4A3}" srcId="{1EEA6A1E-E75B-4BBF-97B8-394B8ED3AC85}" destId="{92F1EF7F-1B7D-4C52-A996-288067C8AB82}" srcOrd="1" destOrd="0" parTransId="{305DC7C0-D14D-4772-A12E-B83CD5458DC9}" sibTransId="{85F738D7-ABB6-4E17-8812-691783C4B300}"/>
    <dgm:cxn modelId="{54F1015D-4F48-4E09-83A4-96717165B73F}" type="presOf" srcId="{24BC6B81-E127-4A11-A341-27664A8DB5E2}" destId="{96425470-9B4F-489C-B009-198F8A342CB4}" srcOrd="0" destOrd="0" presId="urn:microsoft.com/office/officeart/2005/8/layout/radial5"/>
    <dgm:cxn modelId="{4017ED59-1AEE-40CB-8813-1B3137E22B16}" type="presOf" srcId="{9AEC25C5-416F-424E-AED9-CEAC99BABC44}" destId="{6266E0B6-B098-4EBE-809E-0AE7F807DC0A}" srcOrd="0" destOrd="0" presId="urn:microsoft.com/office/officeart/2005/8/layout/radial5"/>
    <dgm:cxn modelId="{362BFE7D-F5E9-4F75-992E-C30A1A3DF03C}" srcId="{1EEA6A1E-E75B-4BBF-97B8-394B8ED3AC85}" destId="{24BC6B81-E127-4A11-A341-27664A8DB5E2}" srcOrd="0" destOrd="0" parTransId="{27421B46-5C48-4624-A293-CB7FB2A9747F}" sibTransId="{AB126ECD-FCD5-4416-BEB4-EFFD65EB1895}"/>
    <dgm:cxn modelId="{81EA557E-8D2C-41CC-BDE6-7D93F1E6480E}" type="presOf" srcId="{31F73FAB-E58F-4FFF-ACDC-6E0D6BDFF1C9}" destId="{D60AD6D1-12CB-4582-9554-40C427CC9F63}" srcOrd="1" destOrd="0" presId="urn:microsoft.com/office/officeart/2005/8/layout/radial5"/>
    <dgm:cxn modelId="{852F2B8A-F26A-40DD-AE65-12ADA5F3A563}" srcId="{1EEA6A1E-E75B-4BBF-97B8-394B8ED3AC85}" destId="{2A7CDB62-333D-4A20-953A-627E4776DE36}" srcOrd="2" destOrd="0" parTransId="{31F73FAB-E58F-4FFF-ACDC-6E0D6BDFF1C9}" sibTransId="{A96CE808-FEB5-421F-BD45-5A764366062B}"/>
    <dgm:cxn modelId="{0625DD9F-62B4-4E5F-8582-1BCF17C9B334}" type="presOf" srcId="{214A345A-4E1E-4DF2-AAE3-2D34E0E8844B}" destId="{CBED4E2A-0495-4EA9-9EC4-7C4CB5BF3C7C}" srcOrd="1" destOrd="0" presId="urn:microsoft.com/office/officeart/2005/8/layout/radial5"/>
    <dgm:cxn modelId="{1EB40EAB-B7BA-483E-8E7C-0C10999521B6}" type="presOf" srcId="{621D8746-E399-43BB-AC06-A4410F42C91E}" destId="{770AF211-7151-41E8-BA35-789DE2D58AC1}" srcOrd="0" destOrd="0" presId="urn:microsoft.com/office/officeart/2005/8/layout/radial5"/>
    <dgm:cxn modelId="{84C40FB1-FEC6-466F-AFA3-D7024A5C2607}" type="presOf" srcId="{2A7CDB62-333D-4A20-953A-627E4776DE36}" destId="{158EEF7A-DD02-4E31-9B71-F77BE4A4FEDA}" srcOrd="0" destOrd="0" presId="urn:microsoft.com/office/officeart/2005/8/layout/radial5"/>
    <dgm:cxn modelId="{E7F7A5B6-F04D-4C9E-9560-92ACE1378D58}" type="presOf" srcId="{305DC7C0-D14D-4772-A12E-B83CD5458DC9}" destId="{1348B0FF-A3F2-4510-AB7A-376B764DA571}" srcOrd="1" destOrd="0" presId="urn:microsoft.com/office/officeart/2005/8/layout/radial5"/>
    <dgm:cxn modelId="{A542EFBB-E4CE-4DFF-97B1-3EECC35BDF96}" srcId="{1EEA6A1E-E75B-4BBF-97B8-394B8ED3AC85}" destId="{621D8746-E399-43BB-AC06-A4410F42C91E}" srcOrd="3" destOrd="0" parTransId="{214A345A-4E1E-4DF2-AAE3-2D34E0E8844B}" sibTransId="{F755A3D4-9FF8-45DC-B984-6A14649F988D}"/>
    <dgm:cxn modelId="{18B262C5-5BE3-47D2-A52B-F08DFFB798E3}" type="presOf" srcId="{1EEA6A1E-E75B-4BBF-97B8-394B8ED3AC85}" destId="{DF1A1827-78D6-4C1B-91BB-D01D7D173D4B}" srcOrd="0" destOrd="0" presId="urn:microsoft.com/office/officeart/2005/8/layout/radial5"/>
    <dgm:cxn modelId="{D89F97C8-317C-4E59-AF5B-48207918B8F2}" type="presOf" srcId="{92F1EF7F-1B7D-4C52-A996-288067C8AB82}" destId="{2AE51A50-F777-49E6-979F-443E89BD280F}" srcOrd="0" destOrd="0" presId="urn:microsoft.com/office/officeart/2005/8/layout/radial5"/>
    <dgm:cxn modelId="{8176F2CE-122F-42A1-AC9F-15FFA86D141E}" type="presOf" srcId="{214A345A-4E1E-4DF2-AAE3-2D34E0E8844B}" destId="{66A908A9-D3D8-47A0-A87A-41EE43B43F8E}" srcOrd="0" destOrd="0" presId="urn:microsoft.com/office/officeart/2005/8/layout/radial5"/>
    <dgm:cxn modelId="{00D7A9D2-D10E-488D-AED4-5528EA31AFD1}" type="presOf" srcId="{305DC7C0-D14D-4772-A12E-B83CD5458DC9}" destId="{67B04A70-597F-4F85-AC01-AF30232730CE}" srcOrd="0" destOrd="0" presId="urn:microsoft.com/office/officeart/2005/8/layout/radial5"/>
    <dgm:cxn modelId="{E1B838E2-4EF3-44A3-8D63-C375F45F5DC2}" srcId="{9AEC25C5-416F-424E-AED9-CEAC99BABC44}" destId="{1EEA6A1E-E75B-4BBF-97B8-394B8ED3AC85}" srcOrd="0" destOrd="0" parTransId="{9A4CC05D-5D7A-4CB9-98E1-C606C4D2BFC7}" sibTransId="{FE05A607-52B6-486C-9018-40BF49E8100D}"/>
    <dgm:cxn modelId="{261832E8-0511-4E15-93CD-7DE1910CE5FC}" type="presOf" srcId="{27421B46-5C48-4624-A293-CB7FB2A9747F}" destId="{22F6DF53-48A3-42A8-845C-9E39E9DDEBA7}" srcOrd="1" destOrd="0" presId="urn:microsoft.com/office/officeart/2005/8/layout/radial5"/>
    <dgm:cxn modelId="{49C3B4F1-4501-4073-A81A-46306AEF8560}" type="presOf" srcId="{27421B46-5C48-4624-A293-CB7FB2A9747F}" destId="{C903FC80-2389-4029-9564-2C361CED98C7}" srcOrd="0" destOrd="0" presId="urn:microsoft.com/office/officeart/2005/8/layout/radial5"/>
    <dgm:cxn modelId="{DE1D6CFC-90F5-4AC3-B444-AE5566B1F483}" type="presOf" srcId="{31F73FAB-E58F-4FFF-ACDC-6E0D6BDFF1C9}" destId="{ABD69710-3D82-4FA3-8DF6-617EF1401DB2}" srcOrd="0" destOrd="0" presId="urn:microsoft.com/office/officeart/2005/8/layout/radial5"/>
    <dgm:cxn modelId="{DDA51861-3E2D-4949-8EF0-EAAE035CB0E6}" type="presParOf" srcId="{6266E0B6-B098-4EBE-809E-0AE7F807DC0A}" destId="{DF1A1827-78D6-4C1B-91BB-D01D7D173D4B}" srcOrd="0" destOrd="0" presId="urn:microsoft.com/office/officeart/2005/8/layout/radial5"/>
    <dgm:cxn modelId="{28CA4196-98DD-4AB0-9811-E8D67E055B21}" type="presParOf" srcId="{6266E0B6-B098-4EBE-809E-0AE7F807DC0A}" destId="{C903FC80-2389-4029-9564-2C361CED98C7}" srcOrd="1" destOrd="0" presId="urn:microsoft.com/office/officeart/2005/8/layout/radial5"/>
    <dgm:cxn modelId="{3E8F5117-D830-4D5C-BBCF-674A372071C5}" type="presParOf" srcId="{C903FC80-2389-4029-9564-2C361CED98C7}" destId="{22F6DF53-48A3-42A8-845C-9E39E9DDEBA7}" srcOrd="0" destOrd="0" presId="urn:microsoft.com/office/officeart/2005/8/layout/radial5"/>
    <dgm:cxn modelId="{3F3BBFB5-A57B-41FF-98CC-494776EBF04C}" type="presParOf" srcId="{6266E0B6-B098-4EBE-809E-0AE7F807DC0A}" destId="{96425470-9B4F-489C-B009-198F8A342CB4}" srcOrd="2" destOrd="0" presId="urn:microsoft.com/office/officeart/2005/8/layout/radial5"/>
    <dgm:cxn modelId="{685DDE1F-4EC6-41D6-AA20-BF390A9E9BE7}" type="presParOf" srcId="{6266E0B6-B098-4EBE-809E-0AE7F807DC0A}" destId="{67B04A70-597F-4F85-AC01-AF30232730CE}" srcOrd="3" destOrd="0" presId="urn:microsoft.com/office/officeart/2005/8/layout/radial5"/>
    <dgm:cxn modelId="{D6CF4DE9-F4CB-4195-8123-93917D3E65D7}" type="presParOf" srcId="{67B04A70-597F-4F85-AC01-AF30232730CE}" destId="{1348B0FF-A3F2-4510-AB7A-376B764DA571}" srcOrd="0" destOrd="0" presId="urn:microsoft.com/office/officeart/2005/8/layout/radial5"/>
    <dgm:cxn modelId="{22147C64-5130-4D58-B3AF-6CFB95F3632A}" type="presParOf" srcId="{6266E0B6-B098-4EBE-809E-0AE7F807DC0A}" destId="{2AE51A50-F777-49E6-979F-443E89BD280F}" srcOrd="4" destOrd="0" presId="urn:microsoft.com/office/officeart/2005/8/layout/radial5"/>
    <dgm:cxn modelId="{0A150C59-EBEE-4BD1-AF79-C5A98D59DECE}" type="presParOf" srcId="{6266E0B6-B098-4EBE-809E-0AE7F807DC0A}" destId="{ABD69710-3D82-4FA3-8DF6-617EF1401DB2}" srcOrd="5" destOrd="0" presId="urn:microsoft.com/office/officeart/2005/8/layout/radial5"/>
    <dgm:cxn modelId="{8987B7A2-3556-43CB-970C-96AA4A0A06F2}" type="presParOf" srcId="{ABD69710-3D82-4FA3-8DF6-617EF1401DB2}" destId="{D60AD6D1-12CB-4582-9554-40C427CC9F63}" srcOrd="0" destOrd="0" presId="urn:microsoft.com/office/officeart/2005/8/layout/radial5"/>
    <dgm:cxn modelId="{82D0731B-3B69-4E62-B4FD-3F314BBF58D1}" type="presParOf" srcId="{6266E0B6-B098-4EBE-809E-0AE7F807DC0A}" destId="{158EEF7A-DD02-4E31-9B71-F77BE4A4FEDA}" srcOrd="6" destOrd="0" presId="urn:microsoft.com/office/officeart/2005/8/layout/radial5"/>
    <dgm:cxn modelId="{FDAC009F-8F3A-42D1-889B-6696FFD98561}" type="presParOf" srcId="{6266E0B6-B098-4EBE-809E-0AE7F807DC0A}" destId="{66A908A9-D3D8-47A0-A87A-41EE43B43F8E}" srcOrd="7" destOrd="0" presId="urn:microsoft.com/office/officeart/2005/8/layout/radial5"/>
    <dgm:cxn modelId="{24C2E5B4-7667-4A04-9239-0C08CB568B62}" type="presParOf" srcId="{66A908A9-D3D8-47A0-A87A-41EE43B43F8E}" destId="{CBED4E2A-0495-4EA9-9EC4-7C4CB5BF3C7C}" srcOrd="0" destOrd="0" presId="urn:microsoft.com/office/officeart/2005/8/layout/radial5"/>
    <dgm:cxn modelId="{8829A506-6801-4EA3-973F-D6DF9F0EA988}" type="presParOf" srcId="{6266E0B6-B098-4EBE-809E-0AE7F807DC0A}" destId="{770AF211-7151-41E8-BA35-789DE2D58AC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96FA1-66BF-4EB9-8F9D-E538857C1AA1}">
      <dsp:nvSpPr>
        <dsp:cNvPr id="0" name=""/>
        <dsp:cNvSpPr/>
      </dsp:nvSpPr>
      <dsp:spPr>
        <a:xfrm>
          <a:off x="3067122" y="1295018"/>
          <a:ext cx="2475919" cy="202303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00"/>
              </a:solidFill>
              <a:effectLst>
                <a:glow rad="228600">
                  <a:srgbClr val="544434"/>
                </a:glow>
              </a:effectLst>
              <a:latin typeface="Book Antiqua" panose="02040602050305030304" pitchFamily="18" charset="0"/>
              <a:ea typeface="Times New Roman" panose="02020603050405020304" pitchFamily="18" charset="0"/>
              <a:cs typeface="Times New Roman" panose="02020603050405020304" pitchFamily="18" charset="0"/>
            </a:rPr>
            <a:t>1.NIAT YANG BERETIKA</a:t>
          </a:r>
        </a:p>
        <a:p>
          <a:pPr marL="0" lvl="0" indent="0" algn="ctr" defTabSz="755650">
            <a:lnSpc>
              <a:spcPct val="90000"/>
            </a:lnSpc>
            <a:spcBef>
              <a:spcPct val="0"/>
            </a:spcBef>
            <a:spcAft>
              <a:spcPct val="35000"/>
            </a:spcAft>
            <a:buNone/>
          </a:pPr>
          <a:r>
            <a:rPr lang="en-US" sz="1700" b="1" i="1" kern="1200" dirty="0">
              <a:solidFill>
                <a:srgbClr val="FFFF00"/>
              </a:solidFill>
              <a:effectLst>
                <a:glow rad="228600">
                  <a:srgbClr val="544434"/>
                </a:glow>
              </a:effectLst>
              <a:latin typeface="Book Antiqua" panose="02040602050305030304" pitchFamily="18" charset="0"/>
              <a:ea typeface="Times New Roman" panose="02020603050405020304" pitchFamily="18" charset="0"/>
              <a:cs typeface="Times New Roman" panose="02020603050405020304" pitchFamily="18" charset="0"/>
            </a:rPr>
            <a:t>Ethical Intention</a:t>
          </a:r>
          <a:endParaRPr lang="en-MY" sz="1700" kern="1200" dirty="0"/>
        </a:p>
      </dsp:txBody>
      <dsp:txXfrm>
        <a:off x="3429712" y="1591285"/>
        <a:ext cx="1750739" cy="1430505"/>
      </dsp:txXfrm>
    </dsp:sp>
    <dsp:sp modelId="{68D42E74-FE14-46CE-9114-5F8C0223A096}">
      <dsp:nvSpPr>
        <dsp:cNvPr id="0" name=""/>
        <dsp:cNvSpPr/>
      </dsp:nvSpPr>
      <dsp:spPr>
        <a:xfrm rot="5400000">
          <a:off x="4261144" y="1199077"/>
          <a:ext cx="87874" cy="352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MY" sz="1400" kern="1200"/>
        </a:p>
      </dsp:txBody>
      <dsp:txXfrm>
        <a:off x="4274325" y="1256438"/>
        <a:ext cx="61512" cy="211625"/>
      </dsp:txXfrm>
    </dsp:sp>
    <dsp:sp modelId="{428FA232-3580-45B6-9928-1F1DE3D50849}">
      <dsp:nvSpPr>
        <dsp:cNvPr id="0" name=""/>
        <dsp:cNvSpPr/>
      </dsp:nvSpPr>
      <dsp:spPr>
        <a:xfrm>
          <a:off x="3253053" y="-157716"/>
          <a:ext cx="2104056" cy="161853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effectLst>
                <a:glow rad="228600">
                  <a:srgbClr val="704A3A"/>
                </a:glow>
              </a:effectLst>
              <a:latin typeface="Book Antiqua" panose="02040602050305030304" pitchFamily="18" charset="0"/>
              <a:ea typeface="Times New Roman" panose="02020603050405020304" pitchFamily="18" charset="0"/>
              <a:cs typeface="Times New Roman" panose="02020603050405020304" pitchFamily="18" charset="0"/>
            </a:rPr>
            <a:t>2. PENAUANGAN KHALIFAH</a:t>
          </a:r>
        </a:p>
        <a:p>
          <a:pPr marL="0" lvl="0" indent="0" algn="ctr" defTabSz="622300">
            <a:lnSpc>
              <a:spcPct val="90000"/>
            </a:lnSpc>
            <a:spcBef>
              <a:spcPct val="0"/>
            </a:spcBef>
            <a:spcAft>
              <a:spcPct val="35000"/>
            </a:spcAft>
            <a:buNone/>
          </a:pPr>
          <a:r>
            <a:rPr lang="en-US" sz="1400" b="1" i="1" kern="1200" dirty="0">
              <a:solidFill>
                <a:srgbClr val="FFFF00"/>
              </a:solidFill>
              <a:effectLst>
                <a:glow rad="228600">
                  <a:srgbClr val="704A3A"/>
                </a:glow>
              </a:effectLst>
              <a:latin typeface="Book Antiqua" panose="02040602050305030304" pitchFamily="18" charset="0"/>
              <a:ea typeface="Times New Roman" panose="02020603050405020304" pitchFamily="18" charset="0"/>
              <a:cs typeface="Times New Roman" panose="02020603050405020304" pitchFamily="18" charset="0"/>
            </a:rPr>
            <a:t>Khalifah Stewardship</a:t>
          </a:r>
          <a:endParaRPr lang="en-MY" sz="1400" kern="1200" dirty="0"/>
        </a:p>
      </dsp:txBody>
      <dsp:txXfrm>
        <a:off x="3561185" y="79313"/>
        <a:ext cx="1487792" cy="1144478"/>
      </dsp:txXfrm>
    </dsp:sp>
    <dsp:sp modelId="{F511130A-B49D-4322-A49C-6B713BB8E31A}">
      <dsp:nvSpPr>
        <dsp:cNvPr id="0" name=""/>
        <dsp:cNvSpPr/>
      </dsp:nvSpPr>
      <dsp:spPr>
        <a:xfrm rot="19800000">
          <a:off x="5375738" y="1453194"/>
          <a:ext cx="203844" cy="352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MY" sz="1400" kern="1200"/>
        </a:p>
      </dsp:txBody>
      <dsp:txXfrm>
        <a:off x="5379834" y="1539024"/>
        <a:ext cx="142691" cy="211625"/>
      </dsp:txXfrm>
    </dsp:sp>
    <dsp:sp modelId="{389A7F35-A394-42ED-BA8F-2FB2DDB1EA5A}">
      <dsp:nvSpPr>
        <dsp:cNvPr id="0" name=""/>
        <dsp:cNvSpPr/>
      </dsp:nvSpPr>
      <dsp:spPr>
        <a:xfrm>
          <a:off x="5438574" y="235458"/>
          <a:ext cx="2104056" cy="161853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effectLst>
                <a:glow rad="228600">
                  <a:srgbClr val="754328"/>
                </a:glow>
              </a:effectLst>
              <a:latin typeface="Book Antiqua" panose="02040602050305030304" pitchFamily="18" charset="0"/>
              <a:ea typeface="Times New Roman" panose="02020603050405020304" pitchFamily="18" charset="0"/>
              <a:cs typeface="Times New Roman" panose="02020603050405020304" pitchFamily="18" charset="0"/>
            </a:rPr>
            <a:t>3. KEJUJURAN &amp; AMANAH</a:t>
          </a:r>
          <a:br>
            <a:rPr lang="en-MY" sz="1400" kern="1200"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sz="1400" b="1" kern="1200" dirty="0">
              <a:solidFill>
                <a:srgbClr val="FFFF00"/>
              </a:solidFill>
              <a:effectLst>
                <a:glow rad="228600">
                  <a:srgbClr val="754328"/>
                </a:glow>
              </a:effectLst>
              <a:latin typeface="Book Antiqua" panose="02040602050305030304" pitchFamily="18" charset="0"/>
              <a:ea typeface="Times New Roman" panose="02020603050405020304" pitchFamily="18" charset="0"/>
              <a:cs typeface="Times New Roman" panose="02020603050405020304" pitchFamily="18" charset="0"/>
            </a:rPr>
            <a:t>Truthfulness and Trustworthiness</a:t>
          </a:r>
          <a:endParaRPr lang="en-MY" sz="1400" kern="1200" dirty="0"/>
        </a:p>
      </dsp:txBody>
      <dsp:txXfrm>
        <a:off x="5746706" y="472487"/>
        <a:ext cx="1487792" cy="1144478"/>
      </dsp:txXfrm>
    </dsp:sp>
    <dsp:sp modelId="{88B0EA29-239E-46BF-9420-E40F6A64BF30}">
      <dsp:nvSpPr>
        <dsp:cNvPr id="0" name=""/>
        <dsp:cNvSpPr/>
      </dsp:nvSpPr>
      <dsp:spPr>
        <a:xfrm rot="1031292">
          <a:off x="5506227" y="2519653"/>
          <a:ext cx="115899" cy="352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MY" sz="1400" kern="1200"/>
        </a:p>
      </dsp:txBody>
      <dsp:txXfrm>
        <a:off x="5507003" y="2585058"/>
        <a:ext cx="81129" cy="211625"/>
      </dsp:txXfrm>
    </dsp:sp>
    <dsp:sp modelId="{D19E3C3E-6943-4B8F-A0F0-B44D6FAAEE70}">
      <dsp:nvSpPr>
        <dsp:cNvPr id="0" name=""/>
        <dsp:cNvSpPr/>
      </dsp:nvSpPr>
      <dsp:spPr>
        <a:xfrm>
          <a:off x="5595808" y="2221945"/>
          <a:ext cx="2104056" cy="16185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4. H</a:t>
          </a:r>
          <a:r>
            <a:rPr lang="id-ID" sz="1400" b="1" kern="1200"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ALALA</a:t>
          </a:r>
          <a:r>
            <a:rPr lang="en-US" sz="1400" b="1" kern="1200"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N T</a:t>
          </a:r>
          <a:r>
            <a:rPr lang="id-ID" sz="1400" b="1" kern="1200"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HAYYIBA</a:t>
          </a:r>
          <a:r>
            <a:rPr lang="en-US" sz="1400" b="1" kern="1200" dirty="0">
              <a:solidFill>
                <a:srgbClr val="FFFF00"/>
              </a:solidFill>
              <a:effectLst>
                <a:glow rad="228600">
                  <a:srgbClr val="553F2A"/>
                </a:glow>
              </a:effectLst>
              <a:latin typeface="Book Antiqua" panose="02040602050305030304" pitchFamily="18" charset="0"/>
              <a:ea typeface="Times New Roman" panose="02020603050405020304" pitchFamily="18" charset="0"/>
              <a:cs typeface="Times New Roman" panose="02020603050405020304" pitchFamily="18" charset="0"/>
            </a:rPr>
            <a:t>N</a:t>
          </a:r>
          <a:endParaRPr lang="en-MY" sz="1400" kern="1200" dirty="0"/>
        </a:p>
      </dsp:txBody>
      <dsp:txXfrm>
        <a:off x="5903940" y="2458974"/>
        <a:ext cx="1487792" cy="1144478"/>
      </dsp:txXfrm>
    </dsp:sp>
    <dsp:sp modelId="{9E48C6DF-D032-496D-B177-44898972F780}">
      <dsp:nvSpPr>
        <dsp:cNvPr id="0" name=""/>
        <dsp:cNvSpPr/>
      </dsp:nvSpPr>
      <dsp:spPr>
        <a:xfrm rot="16200000">
          <a:off x="4261144" y="3061289"/>
          <a:ext cx="87874" cy="352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MY" sz="1400" kern="1200"/>
        </a:p>
      </dsp:txBody>
      <dsp:txXfrm>
        <a:off x="4274325" y="3145012"/>
        <a:ext cx="61512" cy="211625"/>
      </dsp:txXfrm>
    </dsp:sp>
    <dsp:sp modelId="{8BFB97F4-D36C-415D-95D2-25B9B32E0F42}">
      <dsp:nvSpPr>
        <dsp:cNvPr id="0" name=""/>
        <dsp:cNvSpPr/>
      </dsp:nvSpPr>
      <dsp:spPr>
        <a:xfrm>
          <a:off x="3253053" y="3152256"/>
          <a:ext cx="2104056" cy="16185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5. KEADILAN</a:t>
          </a:r>
          <a:br>
            <a:rPr lang="en-US" sz="1400" b="1" kern="1200"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1400" b="1" kern="1200"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Fairness</a:t>
          </a:r>
          <a:endParaRPr lang="en-MY" sz="1400" kern="1200" dirty="0"/>
        </a:p>
      </dsp:txBody>
      <dsp:txXfrm>
        <a:off x="3561185" y="3389285"/>
        <a:ext cx="1487792" cy="1144478"/>
      </dsp:txXfrm>
    </dsp:sp>
    <dsp:sp modelId="{1EDE64C3-5E39-4131-8D86-2363F95C829B}">
      <dsp:nvSpPr>
        <dsp:cNvPr id="0" name=""/>
        <dsp:cNvSpPr/>
      </dsp:nvSpPr>
      <dsp:spPr>
        <a:xfrm rot="9772452">
          <a:off x="3013197" y="2513285"/>
          <a:ext cx="97163" cy="352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MY" sz="1400" kern="1200"/>
        </a:p>
      </dsp:txBody>
      <dsp:txXfrm rot="10800000">
        <a:off x="3041700" y="2579535"/>
        <a:ext cx="68014" cy="211625"/>
      </dsp:txXfrm>
    </dsp:sp>
    <dsp:sp modelId="{ACA6E313-0CC7-4AB0-8A36-A671B78A2914}">
      <dsp:nvSpPr>
        <dsp:cNvPr id="0" name=""/>
        <dsp:cNvSpPr/>
      </dsp:nvSpPr>
      <dsp:spPr>
        <a:xfrm>
          <a:off x="942929" y="2209095"/>
          <a:ext cx="2104056" cy="161853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6. OTENTISITAS </a:t>
          </a:r>
          <a:br>
            <a:rPr lang="en-US" sz="1400" b="1" kern="1200"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1400" b="1" kern="1200"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DAN KREDIBILITAS</a:t>
          </a:r>
          <a:br>
            <a:rPr lang="en-MY" sz="1400" kern="12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1400" b="1" i="1" kern="12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Authenticity </a:t>
          </a:r>
          <a:br>
            <a:rPr lang="en-US" sz="1400" b="1" i="1" kern="12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1400" b="1" i="1" kern="12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and Credibility</a:t>
          </a:r>
          <a:endParaRPr lang="en-MY" sz="1400" kern="1200" dirty="0"/>
        </a:p>
      </dsp:txBody>
      <dsp:txXfrm>
        <a:off x="1251061" y="2446124"/>
        <a:ext cx="1487792" cy="1144478"/>
      </dsp:txXfrm>
    </dsp:sp>
    <dsp:sp modelId="{598AE051-8B97-4B70-843D-0A6F85A463DF}">
      <dsp:nvSpPr>
        <dsp:cNvPr id="0" name=""/>
        <dsp:cNvSpPr/>
      </dsp:nvSpPr>
      <dsp:spPr>
        <a:xfrm rot="13114797">
          <a:off x="3204314" y="1322628"/>
          <a:ext cx="176869" cy="352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MY" sz="1400" kern="1200"/>
        </a:p>
      </dsp:txBody>
      <dsp:txXfrm rot="10800000">
        <a:off x="3251584" y="1409715"/>
        <a:ext cx="123808" cy="211625"/>
      </dsp:txXfrm>
    </dsp:sp>
    <dsp:sp modelId="{0407FE80-F545-4C2A-A727-1B10C78F0BA5}">
      <dsp:nvSpPr>
        <dsp:cNvPr id="0" name=""/>
        <dsp:cNvSpPr/>
      </dsp:nvSpPr>
      <dsp:spPr>
        <a:xfrm>
          <a:off x="1376109" y="0"/>
          <a:ext cx="2104056" cy="16185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7. DERMA / MEMBALAS</a:t>
          </a:r>
          <a:br>
            <a:rPr lang="en-MY" sz="1400" kern="1200"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sz="1400" b="1" i="1" kern="1200"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Giving / Reciprocity)</a:t>
          </a:r>
          <a:endParaRPr lang="en-MY" sz="1400" kern="1200" dirty="0"/>
        </a:p>
      </dsp:txBody>
      <dsp:txXfrm>
        <a:off x="1684241" y="237029"/>
        <a:ext cx="1487792" cy="1144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A1827-78D6-4C1B-91BB-D01D7D173D4B}">
      <dsp:nvSpPr>
        <dsp:cNvPr id="0" name=""/>
        <dsp:cNvSpPr/>
      </dsp:nvSpPr>
      <dsp:spPr>
        <a:xfrm>
          <a:off x="3430840" y="1990680"/>
          <a:ext cx="1419239" cy="14192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MY" sz="4200" kern="1200">
              <a:solidFill>
                <a:srgbClr val="FFFF00"/>
              </a:solidFill>
            </a:rPr>
            <a:t>Niat</a:t>
          </a:r>
          <a:endParaRPr lang="en-MY" sz="4200" kern="1200" dirty="0">
            <a:solidFill>
              <a:srgbClr val="FFFF00"/>
            </a:solidFill>
          </a:endParaRPr>
        </a:p>
      </dsp:txBody>
      <dsp:txXfrm>
        <a:off x="3638683" y="2198523"/>
        <a:ext cx="1003553" cy="1003553"/>
      </dsp:txXfrm>
    </dsp:sp>
    <dsp:sp modelId="{C903FC80-2389-4029-9564-2C361CED98C7}">
      <dsp:nvSpPr>
        <dsp:cNvPr id="0" name=""/>
        <dsp:cNvSpPr/>
      </dsp:nvSpPr>
      <dsp:spPr>
        <a:xfrm rot="16200000">
          <a:off x="3989850" y="1473766"/>
          <a:ext cx="301218" cy="4825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MY" sz="1500" kern="1200"/>
        </a:p>
      </dsp:txBody>
      <dsp:txXfrm>
        <a:off x="4035033" y="1615457"/>
        <a:ext cx="210853" cy="289525"/>
      </dsp:txXfrm>
    </dsp:sp>
    <dsp:sp modelId="{96425470-9B4F-489C-B009-198F8A342CB4}">
      <dsp:nvSpPr>
        <dsp:cNvPr id="0" name=""/>
        <dsp:cNvSpPr/>
      </dsp:nvSpPr>
      <dsp:spPr>
        <a:xfrm>
          <a:off x="3430840" y="3103"/>
          <a:ext cx="1419239" cy="14192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MY" sz="1500" b="1" kern="1200">
              <a:solidFill>
                <a:srgbClr val="FFFF00"/>
              </a:solidFill>
            </a:rPr>
            <a:t>Investor</a:t>
          </a:r>
          <a:endParaRPr lang="en-MY" sz="1500" b="1" kern="1200" dirty="0">
            <a:solidFill>
              <a:srgbClr val="FFFF00"/>
            </a:solidFill>
          </a:endParaRPr>
        </a:p>
      </dsp:txBody>
      <dsp:txXfrm>
        <a:off x="3638683" y="210946"/>
        <a:ext cx="1003553" cy="1003553"/>
      </dsp:txXfrm>
    </dsp:sp>
    <dsp:sp modelId="{67B04A70-597F-4F85-AC01-AF30232730CE}">
      <dsp:nvSpPr>
        <dsp:cNvPr id="0" name=""/>
        <dsp:cNvSpPr/>
      </dsp:nvSpPr>
      <dsp:spPr>
        <a:xfrm>
          <a:off x="4975113" y="2459029"/>
          <a:ext cx="301218" cy="4825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MY" sz="1500" kern="1200"/>
        </a:p>
      </dsp:txBody>
      <dsp:txXfrm>
        <a:off x="4975113" y="2555537"/>
        <a:ext cx="210853" cy="289525"/>
      </dsp:txXfrm>
    </dsp:sp>
    <dsp:sp modelId="{2AE51A50-F777-49E6-979F-443E89BD280F}">
      <dsp:nvSpPr>
        <dsp:cNvPr id="0" name=""/>
        <dsp:cNvSpPr/>
      </dsp:nvSpPr>
      <dsp:spPr>
        <a:xfrm>
          <a:off x="5418416" y="1990680"/>
          <a:ext cx="1419239" cy="14192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MY" sz="1500" b="1" kern="1200">
              <a:solidFill>
                <a:srgbClr val="FFFF00"/>
              </a:solidFill>
            </a:rPr>
            <a:t>Customers</a:t>
          </a:r>
          <a:endParaRPr lang="en-MY" sz="1500" b="1" kern="1200" dirty="0">
            <a:solidFill>
              <a:srgbClr val="FFFF00"/>
            </a:solidFill>
          </a:endParaRPr>
        </a:p>
      </dsp:txBody>
      <dsp:txXfrm>
        <a:off x="5626259" y="2198523"/>
        <a:ext cx="1003553" cy="1003553"/>
      </dsp:txXfrm>
    </dsp:sp>
    <dsp:sp modelId="{ABD69710-3D82-4FA3-8DF6-617EF1401DB2}">
      <dsp:nvSpPr>
        <dsp:cNvPr id="0" name=""/>
        <dsp:cNvSpPr/>
      </dsp:nvSpPr>
      <dsp:spPr>
        <a:xfrm rot="5400000">
          <a:off x="3989850" y="3444292"/>
          <a:ext cx="301218" cy="4825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MY" sz="1500" kern="1200"/>
        </a:p>
      </dsp:txBody>
      <dsp:txXfrm>
        <a:off x="4035033" y="3495618"/>
        <a:ext cx="210853" cy="289525"/>
      </dsp:txXfrm>
    </dsp:sp>
    <dsp:sp modelId="{158EEF7A-DD02-4E31-9B71-F77BE4A4FEDA}">
      <dsp:nvSpPr>
        <dsp:cNvPr id="0" name=""/>
        <dsp:cNvSpPr/>
      </dsp:nvSpPr>
      <dsp:spPr>
        <a:xfrm>
          <a:off x="3430840" y="3978256"/>
          <a:ext cx="1419239" cy="14192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MY" sz="1500" b="1" kern="1200" dirty="0"/>
            <a:t>Employees</a:t>
          </a:r>
        </a:p>
      </dsp:txBody>
      <dsp:txXfrm>
        <a:off x="3638683" y="4186099"/>
        <a:ext cx="1003553" cy="1003553"/>
      </dsp:txXfrm>
    </dsp:sp>
    <dsp:sp modelId="{66A908A9-D3D8-47A0-A87A-41EE43B43F8E}">
      <dsp:nvSpPr>
        <dsp:cNvPr id="0" name=""/>
        <dsp:cNvSpPr/>
      </dsp:nvSpPr>
      <dsp:spPr>
        <a:xfrm rot="10800000">
          <a:off x="3004587" y="2459029"/>
          <a:ext cx="301218" cy="4825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MY" sz="1500" kern="1200"/>
        </a:p>
      </dsp:txBody>
      <dsp:txXfrm rot="10800000">
        <a:off x="3094952" y="2555537"/>
        <a:ext cx="210853" cy="289525"/>
      </dsp:txXfrm>
    </dsp:sp>
    <dsp:sp modelId="{770AF211-7151-41E8-BA35-789DE2D58AC1}">
      <dsp:nvSpPr>
        <dsp:cNvPr id="0" name=""/>
        <dsp:cNvSpPr/>
      </dsp:nvSpPr>
      <dsp:spPr>
        <a:xfrm>
          <a:off x="1443263" y="1990680"/>
          <a:ext cx="1419239" cy="14192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MY" sz="1500" b="1" kern="1200">
              <a:solidFill>
                <a:srgbClr val="FFFF00"/>
              </a:solidFill>
            </a:rPr>
            <a:t>Community</a:t>
          </a:r>
          <a:endParaRPr lang="en-MY" sz="1500" b="1" kern="1200" dirty="0">
            <a:solidFill>
              <a:srgbClr val="FFFF00"/>
            </a:solidFill>
          </a:endParaRPr>
        </a:p>
      </dsp:txBody>
      <dsp:txXfrm>
        <a:off x="1651106" y="2198523"/>
        <a:ext cx="1003553" cy="100355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314938CE-4020-448E-B09D-E6A0D88CE06E}" type="datetimeFigureOut">
              <a:rPr lang="en-MY" smtClean="0"/>
              <a:t>17/3/2022</a:t>
            </a:fld>
            <a:endParaRPr lang="en-MY"/>
          </a:p>
        </p:txBody>
      </p:sp>
      <p:sp>
        <p:nvSpPr>
          <p:cNvPr id="4" name="Footer Placeholder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DE557D22-E5CA-4A16-A89E-B8AD8C803292}" type="slidenum">
              <a:rPr lang="en-MY" smtClean="0"/>
              <a:t>‹#›</a:t>
            </a:fld>
            <a:endParaRPr lang="en-MY"/>
          </a:p>
        </p:txBody>
      </p:sp>
    </p:spTree>
    <p:extLst>
      <p:ext uri="{BB962C8B-B14F-4D97-AF65-F5344CB8AC3E}">
        <p14:creationId xmlns:p14="http://schemas.microsoft.com/office/powerpoint/2010/main" val="48622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20C17AED-A94A-4A07-8007-3EA0453F79BA}" type="datetimeFigureOut">
              <a:rPr lang="en-MY" smtClean="0"/>
              <a:t>17/3/2022</a:t>
            </a:fld>
            <a:endParaRPr lang="en-MY"/>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10214A13-8ACB-46A5-940B-82C4EED743E4}" type="slidenum">
              <a:rPr lang="en-MY" smtClean="0"/>
              <a:t>‹#›</a:t>
            </a:fld>
            <a:endParaRPr lang="en-MY"/>
          </a:p>
        </p:txBody>
      </p:sp>
    </p:spTree>
    <p:extLst>
      <p:ext uri="{BB962C8B-B14F-4D97-AF65-F5344CB8AC3E}">
        <p14:creationId xmlns:p14="http://schemas.microsoft.com/office/powerpoint/2010/main" val="180644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223658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267810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980448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70549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350645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42445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5738B546-F401-4D43-B481-B9EBE137F916}" type="datetimeFigureOut">
              <a:rPr lang="en-MY" smtClean="0"/>
              <a:t>17/3/2022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85968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5738B546-F401-4D43-B481-B9EBE137F916}" type="datetimeFigureOut">
              <a:rPr lang="en-MY" smtClean="0"/>
              <a:t>17/3/2022</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4246302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5738B546-F401-4D43-B481-B9EBE137F916}" type="datetimeFigureOut">
              <a:rPr lang="en-MY" smtClean="0"/>
              <a:t>17/3/2022</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3161660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8B546-F401-4D43-B481-B9EBE137F916}" type="datetimeFigureOut">
              <a:rPr lang="en-MY" smtClean="0"/>
              <a:t>17/3/2022</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868730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MY"/>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738B546-F401-4D43-B481-B9EBE137F916}" type="datetimeFigureOut">
              <a:rPr lang="en-MY" smtClean="0"/>
              <a:t>17/3/2022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78058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2198240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738B546-F401-4D43-B481-B9EBE137F916}" type="datetimeFigureOut">
              <a:rPr lang="en-MY" smtClean="0"/>
              <a:t>17/3/2022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668398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2029789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964491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A356-74BB-404D-847C-B2FAD8A2DA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MY"/>
          </a:p>
        </p:txBody>
      </p:sp>
      <p:sp>
        <p:nvSpPr>
          <p:cNvPr id="3" name="Subtitle 2">
            <a:extLst>
              <a:ext uri="{FF2B5EF4-FFF2-40B4-BE49-F238E27FC236}">
                <a16:creationId xmlns:a16="http://schemas.microsoft.com/office/drawing/2014/main" id="{018CAE6B-7E60-4A80-8A5B-2F5C749A8E7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E754270F-FDF9-4439-8F1F-82A069B72602}"/>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5" name="Footer Placeholder 4">
            <a:extLst>
              <a:ext uri="{FF2B5EF4-FFF2-40B4-BE49-F238E27FC236}">
                <a16:creationId xmlns:a16="http://schemas.microsoft.com/office/drawing/2014/main" id="{C5A376BA-C91D-437D-AD24-F9B82B6F6A4D}"/>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DCBAC40-42BF-4E00-BCD0-76AFFBBD5811}"/>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3017214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6120-EAA1-4401-9D30-968087EA379D}"/>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08CF478F-53E1-492B-ABA9-DE42BCA527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2E0DF3BE-EFD4-49DE-A16E-B68059CBC95A}"/>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5" name="Footer Placeholder 4">
            <a:extLst>
              <a:ext uri="{FF2B5EF4-FFF2-40B4-BE49-F238E27FC236}">
                <a16:creationId xmlns:a16="http://schemas.microsoft.com/office/drawing/2014/main" id="{2B16039D-71B6-4AF5-8A3A-71BC7126DF3F}"/>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174D5E68-20EA-468F-98C3-959400A807E7}"/>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172107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C890-8442-424C-A4D5-491BD6BFD7A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E337C089-89B9-4422-8443-AE7F1751A59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0BC48B-FF08-4CFB-BDDE-E86B1BB856CA}"/>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5" name="Footer Placeholder 4">
            <a:extLst>
              <a:ext uri="{FF2B5EF4-FFF2-40B4-BE49-F238E27FC236}">
                <a16:creationId xmlns:a16="http://schemas.microsoft.com/office/drawing/2014/main" id="{73AF8D6B-8FA0-4289-BC2A-E4C0687CE010}"/>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8870EBD6-DECA-4D3A-B95E-773663E62510}"/>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3749113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0BEF-BB38-467C-BFF2-9BC24AC58153}"/>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5B08E4E6-2F1E-48CE-B26D-5C6B8184C6D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49BB255F-8AAF-4DD1-B2EA-AF5B38BE378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AD677739-AD0F-4F77-A558-48D44819A78A}"/>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6" name="Footer Placeholder 5">
            <a:extLst>
              <a:ext uri="{FF2B5EF4-FFF2-40B4-BE49-F238E27FC236}">
                <a16:creationId xmlns:a16="http://schemas.microsoft.com/office/drawing/2014/main" id="{AEDB1536-4A1C-4297-82C1-2C1604B32CD4}"/>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1018FDA7-2AF1-4141-AA2E-22CE1E1591B7}"/>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3859053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0323-E567-4F7F-8631-86E5BB1B1F04}"/>
              </a:ext>
            </a:extLst>
          </p:cNvPr>
          <p:cNvSpPr>
            <a:spLocks noGrp="1"/>
          </p:cNvSpPr>
          <p:nvPr>
            <p:ph type="title"/>
          </p:nvPr>
        </p:nvSpPr>
        <p:spPr>
          <a:xfrm>
            <a:off x="629841" y="365126"/>
            <a:ext cx="78867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3EE036D-CB77-4896-B6F4-D9F89E4957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A90BF6D-A2E3-405B-91E4-A13F3D58000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1DA440DB-D138-4810-8222-5D568F5ACD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0C1898C-A2BB-46EC-AACE-62777BEDDB8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01F26DA3-B8D3-48C8-830A-1C904B576DE8}"/>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8" name="Footer Placeholder 7">
            <a:extLst>
              <a:ext uri="{FF2B5EF4-FFF2-40B4-BE49-F238E27FC236}">
                <a16:creationId xmlns:a16="http://schemas.microsoft.com/office/drawing/2014/main" id="{F52776C0-BD25-40D4-9549-C5EFEB219221}"/>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9C983A07-D730-4DDC-B86C-7058191EBCE8}"/>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809614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C82C-C1DC-44B5-AD10-BFD7F3B5DB5A}"/>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D1899E38-9FF8-44E5-8A18-B6EE5366264A}"/>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4" name="Footer Placeholder 3">
            <a:extLst>
              <a:ext uri="{FF2B5EF4-FFF2-40B4-BE49-F238E27FC236}">
                <a16:creationId xmlns:a16="http://schemas.microsoft.com/office/drawing/2014/main" id="{7E147310-E05B-428A-A07B-1A87CF603E19}"/>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D9276207-75B3-4E84-A80E-BA3B46B63F0C}"/>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3520123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772F1-54DC-48B7-A777-BBD076A72695}"/>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3" name="Footer Placeholder 2">
            <a:extLst>
              <a:ext uri="{FF2B5EF4-FFF2-40B4-BE49-F238E27FC236}">
                <a16:creationId xmlns:a16="http://schemas.microsoft.com/office/drawing/2014/main" id="{2B93B6CC-9018-4E71-A811-76B8FB11372F}"/>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FC76AEDA-50D3-4971-978F-0B71FABFD43C}"/>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66021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38B546-F401-4D43-B481-B9EBE137F916}" type="datetimeFigureOut">
              <a:rPr lang="en-MY" smtClean="0"/>
              <a:t>17/3/2022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603936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8659-2885-475F-86A9-06CBF4DDFB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939C11B1-9F6A-478C-92FF-151CD07DCA9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20CB256C-89FB-43B1-AD00-0B8E131974B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DB3722D-D6E2-48EC-843D-76E2FFDE5916}"/>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6" name="Footer Placeholder 5">
            <a:extLst>
              <a:ext uri="{FF2B5EF4-FFF2-40B4-BE49-F238E27FC236}">
                <a16:creationId xmlns:a16="http://schemas.microsoft.com/office/drawing/2014/main" id="{9B541B79-C76A-4067-8BE6-DD985493E5AE}"/>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E7E01A30-1714-4753-A087-D96CC2265D3C}"/>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1470344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EFB9-395C-43BA-A6B4-2AE26BC0052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27D76C8D-4191-4177-88E8-7383F3841A1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MY"/>
          </a:p>
        </p:txBody>
      </p:sp>
      <p:sp>
        <p:nvSpPr>
          <p:cNvPr id="4" name="Text Placeholder 3">
            <a:extLst>
              <a:ext uri="{FF2B5EF4-FFF2-40B4-BE49-F238E27FC236}">
                <a16:creationId xmlns:a16="http://schemas.microsoft.com/office/drawing/2014/main" id="{441D0FF7-234D-40A3-A631-58A179C4159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18302D4-46A2-48FC-A6B8-C3A81A43F914}"/>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6" name="Footer Placeholder 5">
            <a:extLst>
              <a:ext uri="{FF2B5EF4-FFF2-40B4-BE49-F238E27FC236}">
                <a16:creationId xmlns:a16="http://schemas.microsoft.com/office/drawing/2014/main" id="{9E0CE521-8745-4689-984A-B8D11CB43D66}"/>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3F493893-1960-47E7-8627-692946EC3369}"/>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1458816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1AAB-C267-4585-BF83-F4F255A5AE18}"/>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C956E40A-D427-4CAA-9314-7F02325118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4FDA1CC6-6EA4-4269-9C47-3C6F6A112123}"/>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5" name="Footer Placeholder 4">
            <a:extLst>
              <a:ext uri="{FF2B5EF4-FFF2-40B4-BE49-F238E27FC236}">
                <a16:creationId xmlns:a16="http://schemas.microsoft.com/office/drawing/2014/main" id="{54F71286-B458-47DC-B4BB-D13059B6F75F}"/>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08D2E38-A7D8-4919-9D7D-31F512A30E88}"/>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981022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BDC477-5EFC-4973-B242-D04349FE9C3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AAC52286-EB7F-40BA-A7B4-11D92DC7B90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D8D3C642-85BB-44DC-A771-D535FC59026B}"/>
              </a:ext>
            </a:extLst>
          </p:cNvPr>
          <p:cNvSpPr>
            <a:spLocks noGrp="1"/>
          </p:cNvSpPr>
          <p:nvPr>
            <p:ph type="dt" sz="half" idx="10"/>
          </p:nvPr>
        </p:nvSpPr>
        <p:spPr/>
        <p:txBody>
          <a:bodyPr/>
          <a:lstStyle/>
          <a:p>
            <a:fld id="{F49B4D32-BB25-472E-BEBC-200CD926525B}" type="datetimeFigureOut">
              <a:rPr lang="en-MY" smtClean="0"/>
              <a:t>17/3/2022</a:t>
            </a:fld>
            <a:endParaRPr lang="en-MY"/>
          </a:p>
        </p:txBody>
      </p:sp>
      <p:sp>
        <p:nvSpPr>
          <p:cNvPr id="5" name="Footer Placeholder 4">
            <a:extLst>
              <a:ext uri="{FF2B5EF4-FFF2-40B4-BE49-F238E27FC236}">
                <a16:creationId xmlns:a16="http://schemas.microsoft.com/office/drawing/2014/main" id="{33A03D62-BE6A-4CA1-9B37-5368B2D03F5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D4AA5A25-AE76-48C8-87F5-D9C89EE80D65}"/>
              </a:ext>
            </a:extLst>
          </p:cNvPr>
          <p:cNvSpPr>
            <a:spLocks noGrp="1"/>
          </p:cNvSpPr>
          <p:nvPr>
            <p:ph type="sldNum" sz="quarter" idx="12"/>
          </p:nvPr>
        </p:nvSpPr>
        <p:spPr/>
        <p:txBody>
          <a:bodyPr/>
          <a:lstStyle/>
          <a:p>
            <a:fld id="{C32B3129-EB14-4F55-B2F0-CEBB3229B22D}" type="slidenum">
              <a:rPr lang="en-MY" smtClean="0"/>
              <a:t>‹#›</a:t>
            </a:fld>
            <a:endParaRPr lang="en-MY"/>
          </a:p>
        </p:txBody>
      </p:sp>
    </p:spTree>
    <p:extLst>
      <p:ext uri="{BB962C8B-B14F-4D97-AF65-F5344CB8AC3E}">
        <p14:creationId xmlns:p14="http://schemas.microsoft.com/office/powerpoint/2010/main" val="2417823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F5DE9FF-F9D6-4BC8-8676-FB163D5A822D}" type="datetimeFigureOut">
              <a:rPr lang="en-US"/>
              <a:pPr>
                <a:defRPr/>
              </a:pPr>
              <a:t>3/17/2022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FEF22A-22E8-4FF5-B108-7036A070666C}" type="slidenum">
              <a:rPr lang="en-US"/>
              <a:pPr>
                <a:defRPr/>
              </a:pPr>
              <a:t>‹#›</a:t>
            </a:fld>
            <a:endParaRPr lang="en-US"/>
          </a:p>
        </p:txBody>
      </p:sp>
    </p:spTree>
    <p:extLst>
      <p:ext uri="{BB962C8B-B14F-4D97-AF65-F5344CB8AC3E}">
        <p14:creationId xmlns:p14="http://schemas.microsoft.com/office/powerpoint/2010/main" val="3348377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93AF3F-C18D-4576-8214-8239EB793216}" type="datetimeFigureOut">
              <a:rPr lang="en-US"/>
              <a:pPr>
                <a:defRPr/>
              </a:pPr>
              <a:t>3/17/2022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DA28D1-41DF-4724-A9D6-AA97928A8E51}" type="slidenum">
              <a:rPr lang="en-US"/>
              <a:pPr>
                <a:defRPr/>
              </a:pPr>
              <a:t>‹#›</a:t>
            </a:fld>
            <a:endParaRPr lang="en-US"/>
          </a:p>
        </p:txBody>
      </p:sp>
    </p:spTree>
    <p:extLst>
      <p:ext uri="{BB962C8B-B14F-4D97-AF65-F5344CB8AC3E}">
        <p14:creationId xmlns:p14="http://schemas.microsoft.com/office/powerpoint/2010/main" val="1219111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4BD8D07-D747-4CC0-83EA-04B3C0ADAF5F}" type="datetimeFigureOut">
              <a:rPr lang="en-US"/>
              <a:pPr>
                <a:defRPr/>
              </a:pPr>
              <a:t>3/17/2022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4EE028-B180-4C91-B007-B66467A4933E}" type="slidenum">
              <a:rPr lang="en-US"/>
              <a:pPr>
                <a:defRPr/>
              </a:pPr>
              <a:t>‹#›</a:t>
            </a:fld>
            <a:endParaRPr lang="en-US"/>
          </a:p>
        </p:txBody>
      </p:sp>
    </p:spTree>
    <p:extLst>
      <p:ext uri="{BB962C8B-B14F-4D97-AF65-F5344CB8AC3E}">
        <p14:creationId xmlns:p14="http://schemas.microsoft.com/office/powerpoint/2010/main" val="1065185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1A3FEDD-F1E2-43CA-AD0D-239B8F24DDC1}" type="datetimeFigureOut">
              <a:rPr lang="en-US"/>
              <a:pPr>
                <a:defRPr/>
              </a:pPr>
              <a:t>3/17/2022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B86556-528A-4618-8717-109F3861EC98}" type="slidenum">
              <a:rPr lang="en-US"/>
              <a:pPr>
                <a:defRPr/>
              </a:pPr>
              <a:t>‹#›</a:t>
            </a:fld>
            <a:endParaRPr lang="en-US"/>
          </a:p>
        </p:txBody>
      </p:sp>
    </p:spTree>
    <p:extLst>
      <p:ext uri="{BB962C8B-B14F-4D97-AF65-F5344CB8AC3E}">
        <p14:creationId xmlns:p14="http://schemas.microsoft.com/office/powerpoint/2010/main" val="4180330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F8D6085-8D76-47A1-A705-7F3FDA6CD889}" type="datetimeFigureOut">
              <a:rPr lang="en-US"/>
              <a:pPr>
                <a:defRPr/>
              </a:pPr>
              <a:t>3/17/2022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40C25B-3EA7-49E0-8E7D-B086C3B84F90}" type="slidenum">
              <a:rPr lang="en-US"/>
              <a:pPr>
                <a:defRPr/>
              </a:pPr>
              <a:t>‹#›</a:t>
            </a:fld>
            <a:endParaRPr lang="en-US"/>
          </a:p>
        </p:txBody>
      </p:sp>
    </p:spTree>
    <p:extLst>
      <p:ext uri="{BB962C8B-B14F-4D97-AF65-F5344CB8AC3E}">
        <p14:creationId xmlns:p14="http://schemas.microsoft.com/office/powerpoint/2010/main" val="2943328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7CC2E1C-674B-4854-88C2-9F0E87B7DB39}" type="datetimeFigureOut">
              <a:rPr lang="en-US"/>
              <a:pPr>
                <a:defRPr/>
              </a:pPr>
              <a:t>3/17/2022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66D22ED-EEEC-47E7-A34C-F824416739C4}" type="slidenum">
              <a:rPr lang="en-US"/>
              <a:pPr>
                <a:defRPr/>
              </a:pPr>
              <a:t>‹#›</a:t>
            </a:fld>
            <a:endParaRPr lang="en-US"/>
          </a:p>
        </p:txBody>
      </p:sp>
    </p:spTree>
    <p:extLst>
      <p:ext uri="{BB962C8B-B14F-4D97-AF65-F5344CB8AC3E}">
        <p14:creationId xmlns:p14="http://schemas.microsoft.com/office/powerpoint/2010/main" val="312778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5738B546-F401-4D43-B481-B9EBE137F916}" type="datetimeFigureOut">
              <a:rPr lang="en-MY" smtClean="0"/>
              <a:t>17/3/2022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2679004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78EDCF-F5F0-48B4-8BF7-0C52E1BBDBD1}" type="datetimeFigureOut">
              <a:rPr lang="en-US"/>
              <a:pPr>
                <a:defRPr/>
              </a:pPr>
              <a:t>3/17/2022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6D6CA6-BC6A-4D03-81C6-B11A9E4C168A}" type="slidenum">
              <a:rPr lang="en-US"/>
              <a:pPr>
                <a:defRPr/>
              </a:pPr>
              <a:t>‹#›</a:t>
            </a:fld>
            <a:endParaRPr lang="en-US"/>
          </a:p>
        </p:txBody>
      </p:sp>
    </p:spTree>
    <p:extLst>
      <p:ext uri="{BB962C8B-B14F-4D97-AF65-F5344CB8AC3E}">
        <p14:creationId xmlns:p14="http://schemas.microsoft.com/office/powerpoint/2010/main" val="110503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6823BBF-5371-4668-8185-3E811597DAF0}" type="datetimeFigureOut">
              <a:rPr lang="en-US"/>
              <a:pPr>
                <a:defRPr/>
              </a:pPr>
              <a:t>3/17/2022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43A2D5-45A1-4EC0-891E-4F2C2E518D85}" type="slidenum">
              <a:rPr lang="en-US"/>
              <a:pPr>
                <a:defRPr/>
              </a:pPr>
              <a:t>‹#›</a:t>
            </a:fld>
            <a:endParaRPr lang="en-US"/>
          </a:p>
        </p:txBody>
      </p:sp>
    </p:spTree>
    <p:extLst>
      <p:ext uri="{BB962C8B-B14F-4D97-AF65-F5344CB8AC3E}">
        <p14:creationId xmlns:p14="http://schemas.microsoft.com/office/powerpoint/2010/main" val="3382942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B7D9CB-7F0E-463D-B7E6-7CAD5D158EB9}" type="datetimeFigureOut">
              <a:rPr lang="en-US"/>
              <a:pPr>
                <a:defRPr/>
              </a:pPr>
              <a:t>3/17/2022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325B74-F037-42EE-AD41-21345791855E}" type="slidenum">
              <a:rPr lang="en-US"/>
              <a:pPr>
                <a:defRPr/>
              </a:pPr>
              <a:t>‹#›</a:t>
            </a:fld>
            <a:endParaRPr lang="en-US"/>
          </a:p>
        </p:txBody>
      </p:sp>
    </p:spTree>
    <p:extLst>
      <p:ext uri="{BB962C8B-B14F-4D97-AF65-F5344CB8AC3E}">
        <p14:creationId xmlns:p14="http://schemas.microsoft.com/office/powerpoint/2010/main" val="3705245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6C150D-4276-4C15-85A2-37BECA876643}" type="datetimeFigureOut">
              <a:rPr lang="en-US"/>
              <a:pPr>
                <a:defRPr/>
              </a:pPr>
              <a:t>3/17/2022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0046C2-8296-4F45-81DF-B83A037EAC15}" type="slidenum">
              <a:rPr lang="en-US"/>
              <a:pPr>
                <a:defRPr/>
              </a:pPr>
              <a:t>‹#›</a:t>
            </a:fld>
            <a:endParaRPr lang="en-US"/>
          </a:p>
        </p:txBody>
      </p:sp>
    </p:spTree>
    <p:extLst>
      <p:ext uri="{BB962C8B-B14F-4D97-AF65-F5344CB8AC3E}">
        <p14:creationId xmlns:p14="http://schemas.microsoft.com/office/powerpoint/2010/main" val="26197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41369E-B5BA-4409-A89E-1F35C6197433}" type="datetimeFigureOut">
              <a:rPr lang="en-US"/>
              <a:pPr>
                <a:defRPr/>
              </a:pPr>
              <a:t>3/17/2022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34124-CF6A-444F-8605-D34484FC1A0B}" type="slidenum">
              <a:rPr lang="en-US"/>
              <a:pPr>
                <a:defRPr/>
              </a:pPr>
              <a:t>‹#›</a:t>
            </a:fld>
            <a:endParaRPr lang="en-US"/>
          </a:p>
        </p:txBody>
      </p:sp>
    </p:spTree>
    <p:extLst>
      <p:ext uri="{BB962C8B-B14F-4D97-AF65-F5344CB8AC3E}">
        <p14:creationId xmlns:p14="http://schemas.microsoft.com/office/powerpoint/2010/main" val="1453726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79D4BB-4E15-402E-B70C-330B195B1464}" type="datetimeFigureOut">
              <a:rPr lang="en-US"/>
              <a:pPr>
                <a:defRPr/>
              </a:pPr>
              <a:t>3/17/2022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2221A-60DB-440F-982C-DFAA023600A7}" type="slidenum">
              <a:rPr lang="en-US"/>
              <a:pPr>
                <a:defRPr/>
              </a:pPr>
              <a:t>‹#›</a:t>
            </a:fld>
            <a:endParaRPr lang="en-US"/>
          </a:p>
        </p:txBody>
      </p:sp>
    </p:spTree>
    <p:extLst>
      <p:ext uri="{BB962C8B-B14F-4D97-AF65-F5344CB8AC3E}">
        <p14:creationId xmlns:p14="http://schemas.microsoft.com/office/powerpoint/2010/main" val="17812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5738B546-F401-4D43-B481-B9EBE137F916}" type="datetimeFigureOut">
              <a:rPr lang="en-MY" smtClean="0"/>
              <a:t>17/3/2022</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67259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5738B546-F401-4D43-B481-B9EBE137F916}" type="datetimeFigureOut">
              <a:rPr lang="en-MY" smtClean="0"/>
              <a:t>17/3/2022</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6606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8B546-F401-4D43-B481-B9EBE137F916}" type="datetimeFigureOut">
              <a:rPr lang="en-MY" smtClean="0"/>
              <a:t>17/3/2022</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5035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38B546-F401-4D43-B481-B9EBE137F916}" type="datetimeFigureOut">
              <a:rPr lang="en-MY" smtClean="0"/>
              <a:t>17/3/2022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87066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38B546-F401-4D43-B481-B9EBE137F916}" type="datetimeFigureOut">
              <a:rPr lang="en-MY" smtClean="0"/>
              <a:t>17/3/2022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A9E5E40-D00F-43F9-9F3A-573B9FD10B65}" type="slidenum">
              <a:rPr lang="en-MY" smtClean="0"/>
              <a:t>‹#›</a:t>
            </a:fld>
            <a:endParaRPr lang="en-MY"/>
          </a:p>
        </p:txBody>
      </p:sp>
    </p:spTree>
    <p:extLst>
      <p:ext uri="{BB962C8B-B14F-4D97-AF65-F5344CB8AC3E}">
        <p14:creationId xmlns:p14="http://schemas.microsoft.com/office/powerpoint/2010/main" val="175949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8B546-F401-4D43-B481-B9EBE137F916}" type="datetimeFigureOut">
              <a:rPr lang="en-MY" smtClean="0"/>
              <a:t>17/3/2022</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E5E40-D00F-43F9-9F3A-573B9FD10B65}" type="slidenum">
              <a:rPr lang="en-MY" smtClean="0"/>
              <a:t>‹#›</a:t>
            </a:fld>
            <a:endParaRPr lang="en-MY"/>
          </a:p>
        </p:txBody>
      </p:sp>
    </p:spTree>
    <p:extLst>
      <p:ext uri="{BB962C8B-B14F-4D97-AF65-F5344CB8AC3E}">
        <p14:creationId xmlns:p14="http://schemas.microsoft.com/office/powerpoint/2010/main" val="4011538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38B546-F401-4D43-B481-B9EBE137F916}" type="datetimeFigureOut">
              <a:rPr lang="en-MY" smtClean="0"/>
              <a:t>17/3/2022</a:t>
            </a:fld>
            <a:endParaRPr lang="en-MY"/>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9E5E40-D00F-43F9-9F3A-573B9FD10B65}" type="slidenum">
              <a:rPr lang="en-MY" smtClean="0"/>
              <a:t>‹#›</a:t>
            </a:fld>
            <a:endParaRPr lang="en-MY"/>
          </a:p>
        </p:txBody>
      </p:sp>
    </p:spTree>
    <p:extLst>
      <p:ext uri="{BB962C8B-B14F-4D97-AF65-F5344CB8AC3E}">
        <p14:creationId xmlns:p14="http://schemas.microsoft.com/office/powerpoint/2010/main" val="2635038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DDE4F-B890-4486-95E8-C69D8700B9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979EF40C-31CB-48B4-A656-9DF273F271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AD6FD6E-CAE6-4010-A992-607E9B5212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9B4D32-BB25-472E-BEBC-200CD926525B}" type="datetimeFigureOut">
              <a:rPr lang="en-MY" smtClean="0"/>
              <a:t>17/3/2022</a:t>
            </a:fld>
            <a:endParaRPr lang="en-MY"/>
          </a:p>
        </p:txBody>
      </p:sp>
      <p:sp>
        <p:nvSpPr>
          <p:cNvPr id="5" name="Footer Placeholder 4">
            <a:extLst>
              <a:ext uri="{FF2B5EF4-FFF2-40B4-BE49-F238E27FC236}">
                <a16:creationId xmlns:a16="http://schemas.microsoft.com/office/drawing/2014/main" id="{4FEFEAB4-43B6-4BCC-AA13-1910F668328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FC44A6D7-4ADD-4FE0-A742-6084379DD9B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2B3129-EB14-4F55-B2F0-CEBB3229B22D}" type="slidenum">
              <a:rPr lang="en-MY" smtClean="0"/>
              <a:t>‹#›</a:t>
            </a:fld>
            <a:endParaRPr lang="en-MY"/>
          </a:p>
        </p:txBody>
      </p:sp>
    </p:spTree>
    <p:extLst>
      <p:ext uri="{BB962C8B-B14F-4D97-AF65-F5344CB8AC3E}">
        <p14:creationId xmlns:p14="http://schemas.microsoft.com/office/powerpoint/2010/main" val="1639509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83214"/>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63CA924-1DD2-49A8-9AB9-3977B0F127C9}" type="datetimeFigureOut">
              <a:rPr lang="en-US"/>
              <a:pPr>
                <a:defRPr/>
              </a:pPr>
              <a:t>3/17/2022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33A8CA-C16A-4AC3-AAB5-E2011A665AF5}" type="slidenum">
              <a:rPr lang="en-US"/>
              <a:pPr>
                <a:defRPr/>
              </a:pPr>
              <a:t>‹#›</a:t>
            </a:fld>
            <a:endParaRPr lang="en-US"/>
          </a:p>
        </p:txBody>
      </p:sp>
    </p:spTree>
    <p:extLst>
      <p:ext uri="{BB962C8B-B14F-4D97-AF65-F5344CB8AC3E}">
        <p14:creationId xmlns:p14="http://schemas.microsoft.com/office/powerpoint/2010/main" val="3156922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hyperlink" Target="mailto:reevany@usm.m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hyperlink" Target="http://www.treehugger.com/eco-cab-emission-free-free-ride.jpg" TargetMode="External"/><Relationship Id="rId18" Type="http://schemas.openxmlformats.org/officeDocument/2006/relationships/image" Target="../media/image58.jpeg"/><Relationship Id="rId3" Type="http://schemas.openxmlformats.org/officeDocument/2006/relationships/image" Target="../media/image51.jpeg"/><Relationship Id="rId21" Type="http://schemas.openxmlformats.org/officeDocument/2006/relationships/hyperlink" Target="http://images.google.com.my/imgres?imgurl=http://www.hny-cosmetics.com/images/cosmetics-1.jpg&amp;imgrefurl=http://www.hny-cosmetics.com/&amp;usg=__4dSzAaCZ9vUD11-1sa9EeEumB4M=&amp;h=387&amp;w=310&amp;sz=182&amp;hl=en&amp;start=20&amp;tbnid=Kh3I_2l34ctrXM:&amp;tbnh=123&amp;tbnw=99&amp;prev=/images?q=cosmetics&amp;gbv=2&amp;hl=en&amp;safe=off&amp;newwindow=1" TargetMode="External"/><Relationship Id="rId7" Type="http://schemas.openxmlformats.org/officeDocument/2006/relationships/hyperlink" Target="http://images.google.com.my/imgres?imgurl=http://4.bp.blogspot.com/_ZC2nsH64aOo/SP9p-6hHf-I/AAAAAAAAE3M/4eCBcsrHVyk/s320/carbon+emission.jpg&amp;imgrefurl=http://www.icis.com/blogs/green-chemicals/2008/10/&amp;usg=__QCJN9bnKtvEMqmsBxvqClEGThgs=&amp;h=319&amp;w=320&amp;sz=6&amp;hl=en&amp;start=12&amp;tbnid=yGohyZGo59ee3M:&amp;tbnh=118&amp;tbnw=118&amp;prev=/images?q=automotive+carbon+emission&amp;gbv=2&amp;hl=en&amp;safe=off&amp;newwindow=1" TargetMode="External"/><Relationship Id="rId12" Type="http://schemas.openxmlformats.org/officeDocument/2006/relationships/image" Target="../media/image55.jpeg"/><Relationship Id="rId17" Type="http://schemas.openxmlformats.org/officeDocument/2006/relationships/hyperlink" Target="http://images.google.com.my/imgres?imgurl=http://musqcomau.melbourneitwebsites.com/images/bunny_logo_001.jpg&amp;imgrefurl=http://mystupidbloglol.blogspot.com/2009/03/nicnas-animal-rightsonce-more.html&amp;usg=__pzjaw24IWULMQpBcaJ52FQqOVl0=&amp;h=640&amp;w=609&amp;sz=87&amp;hl=en&amp;start=1&amp;tbnid=AwnVTgkKckysAM:&amp;tbnh=137&amp;tbnw=130&amp;prev=/images?q=animal+testing+free+bodyshop&amp;gbv=2&amp;hl=en&amp;safe=off&amp;newwindow=1" TargetMode="External"/><Relationship Id="rId2" Type="http://schemas.openxmlformats.org/officeDocument/2006/relationships/hyperlink" Target="http://images.google.com.my/imgres?imgurl=http://www.carolinelucasmep.org.uk/wp-content/uploads/animal-testing.jpg&amp;imgrefurl=http://www.carolinelucasmep.org.uk/2009/07/02/south-east-mep-supports-15-million-strong-petition-to-tackle-animal-testing/&amp;usg=__Kb6OnmD0K4KCzXCn7hwYzUGl3wE=&amp;h=296&amp;w=253&amp;sz=16&amp;hl=en&amp;start=12&amp;tbnid=GWfF4tGowiXOCM:&amp;tbnh=116&amp;tbnw=99&amp;prev=/images?q=cosmetics+animal+testing&amp;gbv=2&amp;hl=en&amp;safe=off&amp;newwindow=1" TargetMode="External"/><Relationship Id="rId16" Type="http://schemas.openxmlformats.org/officeDocument/2006/relationships/image" Target="../media/image57.jpeg"/><Relationship Id="rId20"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hyperlink" Target="mailto:reevany@usm.my" TargetMode="External"/><Relationship Id="rId11" Type="http://schemas.openxmlformats.org/officeDocument/2006/relationships/hyperlink" Target="http://images.google.com.my/imgres?imgurl=http://cdnseed.org/convention-summer/images/Logos/BASF.jpg&amp;imgrefurl=http://cdnseed.org/convention-summer/sponsorships.asp&amp;usg=__L3plOAWc34K92o0Fa_FzGOA6M10=&amp;h=944&amp;w=1890&amp;sz=85&amp;hl=en&amp;start=2&amp;tbnid=e-rYzD0Gvj0hHM:&amp;tbnh=75&amp;tbnw=150&amp;prev=/images?q=basf&amp;gbv=2&amp;hl=en&amp;safe=off&amp;newwindow=1" TargetMode="External"/><Relationship Id="rId5" Type="http://schemas.openxmlformats.org/officeDocument/2006/relationships/hyperlink" Target="mailto:the.secretariat@gmail" TargetMode="External"/><Relationship Id="rId15" Type="http://schemas.openxmlformats.org/officeDocument/2006/relationships/hyperlink" Target="http://images.google.com.my/imgres?imgurl=http://unitednine.com/index/wp-content/uploads/wpsc/product_images/bodyshop.jpg&amp;imgrefurl=http://unitednine.com/index/wp-content/uploads/wpsc/product_images/&amp;usg=__qquTHPAhQ_wtfbD8EDDms0v5c_g=&amp;h=329&amp;w=300&amp;sz=40&amp;hl=en&amp;start=1&amp;tbnid=_iV9Gs4y9wq7BM:&amp;tbnh=119&amp;tbnw=109&amp;prev=/images?q=bodyshop&amp;gbv=2&amp;hl=en&amp;safe=off&amp;newwindow=1" TargetMode="External"/><Relationship Id="rId10" Type="http://schemas.openxmlformats.org/officeDocument/2006/relationships/image" Target="../media/image54.jpeg"/><Relationship Id="rId19" Type="http://schemas.openxmlformats.org/officeDocument/2006/relationships/hyperlink" Target="http://monetslilies.typepad.com/.shared/image.html?/photos/uncategorized/2007/10/06/no_animal_testing_3.jpg" TargetMode="External"/><Relationship Id="rId4" Type="http://schemas.openxmlformats.org/officeDocument/2006/relationships/image" Target="../media/image52.jpeg"/><Relationship Id="rId9" Type="http://schemas.openxmlformats.org/officeDocument/2006/relationships/hyperlink" Target="http://images.google.com.my/imgres?imgurl=http://www.sanfranciscosentinel.com/wp-content/uploads/2009/04/california-traffic1.jpg&amp;imgrefurl=http://www.sanfranciscosentinel.com/?p=23982&amp;usg=__7VhGuIC-um-rkyualUs6Vn6vy80=&amp;h=270&amp;w=450&amp;sz=22&amp;hl=en&amp;start=20&amp;tbnid=3LTjK-5-6sQ6JM:&amp;tbnh=76&amp;tbnw=127&amp;prev=/images?q=automotive+carbon+emission&amp;gbv=2&amp;hl=en&amp;safe=off&amp;newwindow=1" TargetMode="External"/><Relationship Id="rId14" Type="http://schemas.openxmlformats.org/officeDocument/2006/relationships/image" Target="../media/image56.jpeg"/><Relationship Id="rId22"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microsoft.com/office/2007/relationships/hdphoto" Target="../media/hdphoto1.wdp"/><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hyperlink" Target="http://en.wikipedia.org/wiki/File:Community_Circle_at_OUR_Ecovillage.jpg" TargetMode="External"/><Relationship Id="rId9" Type="http://schemas.openxmlformats.org/officeDocument/2006/relationships/hyperlink" Target="mailto:reevany@usm.m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hyperlink" Target="mailto:reevany@usm.my" TargetMode="External"/><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hyperlink" Target="mailto:reevany@usm.my"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mailto:reevany@usm.my"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mailto:reevany@usm.my"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mailto:reevany@usm.my"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mailto:reevany@usm.my"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hyperlink" Target="http://husaria.files.wordpress.com/2008/11/got_melamine.jpg" TargetMode="External"/><Relationship Id="rId7" Type="http://schemas.openxmlformats.org/officeDocument/2006/relationships/image" Target="../media/image114.jpe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112.jpeg"/><Relationship Id="rId10" Type="http://schemas.openxmlformats.org/officeDocument/2006/relationships/hyperlink" Target="mailto:reevany@usm.my" TargetMode="External"/><Relationship Id="rId4" Type="http://schemas.openxmlformats.org/officeDocument/2006/relationships/image" Target="../media/image111.jpeg"/><Relationship Id="rId9" Type="http://schemas.openxmlformats.org/officeDocument/2006/relationships/hyperlink" Target="mailto:the.secretariat@gmai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hyperlink" Target="mailto:reevany@usm.my" TargetMode="External"/><Relationship Id="rId7" Type="http://schemas.openxmlformats.org/officeDocument/2006/relationships/hyperlink" Target="http://images.google.com.my/imgres?imgurl=http://www.weresearchhealth.com/wp-content/uploads/fair-trade-logo-343.jpg&amp;imgrefurl=http://www.weresearchhealth.com/index.php/archives/tag/fair-trade&amp;usg=__E6_NejNMV1or37OwSQb67tXchW0=&amp;h=457&amp;w=343&amp;sz=55&amp;hl=en&amp;start=7&amp;tbnid=_1a1ggg749OgPM:&amp;tbnh=128&amp;tbnw=96&amp;prev=/images?q=fair+prices&amp;gbv=2&amp;hl=en&amp;safe=off&amp;newwindow=1" TargetMode="External"/><Relationship Id="rId2" Type="http://schemas.openxmlformats.org/officeDocument/2006/relationships/hyperlink" Target="mailto:the.secretariat@gmail" TargetMode="Externa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10" Type="http://schemas.openxmlformats.org/officeDocument/2006/relationships/image" Target="../media/image116.jpeg"/><Relationship Id="rId4" Type="http://schemas.openxmlformats.org/officeDocument/2006/relationships/image" Target="../media/image117.png"/><Relationship Id="rId9"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hyperlink" Target="mailto:reevany@usm.my" TargetMode="External"/><Relationship Id="rId4" Type="http://schemas.openxmlformats.org/officeDocument/2006/relationships/image" Target="../media/image86.jpg"/></Relationships>
</file>

<file path=ppt/slides/_rels/slide4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mailto:reevany@usm.my" TargetMode="External"/><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gif"/><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088" name="Rectangle 13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13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8762"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39" name="Group 13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140" name="Freeform: Shape 13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2"/>
          <p:cNvSpPr>
            <a:spLocks noGrp="1"/>
          </p:cNvSpPr>
          <p:nvPr>
            <p:ph type="ctrTitle"/>
          </p:nvPr>
        </p:nvSpPr>
        <p:spPr>
          <a:xfrm>
            <a:off x="5598460" y="1783959"/>
            <a:ext cx="3294020" cy="2889114"/>
          </a:xfrm>
          <a:noFill/>
        </p:spPr>
        <p:txBody>
          <a:bodyPr anchor="b">
            <a:normAutofit fontScale="90000"/>
          </a:bodyPr>
          <a:lstStyle/>
          <a:p>
            <a:pPr algn="r">
              <a:lnSpc>
                <a:spcPct val="90000"/>
              </a:lnSpc>
            </a:pPr>
            <a:r>
              <a:rPr lang="en-US" sz="5600" kern="10" dirty="0">
                <a:ln w="9525">
                  <a:solidFill>
                    <a:srgbClr val="000000"/>
                  </a:solidFill>
                  <a:round/>
                  <a:headEnd/>
                  <a:tailEnd/>
                </a:ln>
                <a:solidFill>
                  <a:srgbClr val="FFFF00"/>
                </a:solidFill>
                <a:effectLst>
                  <a:glow rad="228600">
                    <a:schemeClr val="accent3">
                      <a:satMod val="175000"/>
                      <a:alpha val="40000"/>
                    </a:schemeClr>
                  </a:glow>
                  <a:outerShdw dist="35921" dir="2700000" algn="ctr" rotWithShape="0">
                    <a:srgbClr val="808080">
                      <a:alpha val="80000"/>
                    </a:srgbClr>
                  </a:outerShdw>
                </a:effectLst>
                <a:latin typeface="Mont Heavy DEMO" panose="00000A00000000000000" pitchFamily="50" charset="0"/>
              </a:rPr>
              <a:t>Islamic CSR &amp;</a:t>
            </a:r>
            <a:br>
              <a:rPr lang="en-US" sz="5600" kern="10" dirty="0">
                <a:ln w="9525">
                  <a:solidFill>
                    <a:srgbClr val="000000"/>
                  </a:solidFill>
                  <a:round/>
                  <a:headEnd/>
                  <a:tailEnd/>
                </a:ln>
                <a:solidFill>
                  <a:srgbClr val="FFFF00"/>
                </a:solidFill>
                <a:effectLst>
                  <a:glow rad="228600">
                    <a:schemeClr val="accent3">
                      <a:satMod val="175000"/>
                      <a:alpha val="40000"/>
                    </a:schemeClr>
                  </a:glow>
                  <a:outerShdw dist="35921" dir="2700000" algn="ctr" rotWithShape="0">
                    <a:srgbClr val="808080">
                      <a:alpha val="80000"/>
                    </a:srgbClr>
                  </a:outerShdw>
                </a:effectLst>
                <a:latin typeface="Mont Heavy DEMO" panose="00000A00000000000000" pitchFamily="50" charset="0"/>
              </a:rPr>
            </a:br>
            <a:r>
              <a:rPr lang="en-US" kern="10" dirty="0">
                <a:ln w="9525">
                  <a:solidFill>
                    <a:srgbClr val="000000"/>
                  </a:solidFill>
                  <a:round/>
                  <a:headEnd/>
                  <a:tailEnd/>
                </a:ln>
                <a:solidFill>
                  <a:srgbClr val="FFFF00"/>
                </a:solidFill>
                <a:effectLst>
                  <a:glow rad="228600">
                    <a:schemeClr val="accent3">
                      <a:satMod val="175000"/>
                      <a:alpha val="40000"/>
                    </a:schemeClr>
                  </a:glow>
                  <a:outerShdw dist="35921" dir="2700000" algn="ctr" rotWithShape="0">
                    <a:srgbClr val="808080">
                      <a:alpha val="80000"/>
                    </a:srgbClr>
                  </a:outerShdw>
                </a:effectLst>
                <a:latin typeface="Mont Heavy DEMO" panose="00000A00000000000000" pitchFamily="50" charset="0"/>
              </a:rPr>
              <a:t>I-CSR Index</a:t>
            </a:r>
            <a:br>
              <a:rPr lang="en-US" sz="5600" i="1" kern="10" dirty="0">
                <a:ln w="9525">
                  <a:solidFill>
                    <a:srgbClr val="000000"/>
                  </a:solidFill>
                  <a:round/>
                  <a:headEnd/>
                  <a:tailEnd/>
                </a:ln>
                <a:solidFill>
                  <a:srgbClr val="FFFF00"/>
                </a:solidFill>
                <a:effectLst>
                  <a:glow rad="228600">
                    <a:schemeClr val="accent3">
                      <a:satMod val="175000"/>
                      <a:alpha val="40000"/>
                    </a:schemeClr>
                  </a:glow>
                  <a:outerShdw dist="35921" dir="2700000" algn="ctr" rotWithShape="0">
                    <a:srgbClr val="808080">
                      <a:alpha val="80000"/>
                    </a:srgbClr>
                  </a:outerShdw>
                </a:effectLst>
                <a:latin typeface="Mont Heavy DEMO" panose="00000A00000000000000" pitchFamily="50" charset="0"/>
              </a:rPr>
            </a:br>
            <a:r>
              <a:rPr lang="en-US" sz="2700" i="1" kern="10" dirty="0">
                <a:ln w="9525">
                  <a:solidFill>
                    <a:srgbClr val="000000"/>
                  </a:solidFill>
                  <a:round/>
                  <a:headEnd/>
                  <a:tailEnd/>
                </a:ln>
                <a:solidFill>
                  <a:srgbClr val="99FF33"/>
                </a:solidFill>
                <a:effectLst>
                  <a:outerShdw dist="35921" dir="2700000" algn="ctr" rotWithShape="0">
                    <a:srgbClr val="808080">
                      <a:alpha val="80000"/>
                    </a:srgbClr>
                  </a:outerShdw>
                </a:effectLst>
                <a:latin typeface="Mont Heavy DEMO" panose="00000A00000000000000" pitchFamily="50" charset="0"/>
              </a:rPr>
              <a:t>Strategies of Building Good &amp; Great Businesses</a:t>
            </a:r>
          </a:p>
        </p:txBody>
      </p:sp>
      <p:sp>
        <p:nvSpPr>
          <p:cNvPr id="5" name="Subtitle 6">
            <a:extLst>
              <a:ext uri="{FF2B5EF4-FFF2-40B4-BE49-F238E27FC236}">
                <a16:creationId xmlns:a16="http://schemas.microsoft.com/office/drawing/2014/main" id="{86F5E82E-385A-4B92-BDD2-C17C9C4F776F}"/>
              </a:ext>
            </a:extLst>
          </p:cNvPr>
          <p:cNvSpPr>
            <a:spLocks noGrp="1"/>
          </p:cNvSpPr>
          <p:nvPr>
            <p:ph type="subTitle" idx="1"/>
          </p:nvPr>
        </p:nvSpPr>
        <p:spPr>
          <a:xfrm>
            <a:off x="5827002" y="4890987"/>
            <a:ext cx="3065478" cy="1147863"/>
          </a:xfrm>
          <a:noFill/>
        </p:spPr>
        <p:txBody>
          <a:bodyPr anchor="t">
            <a:normAutofit/>
          </a:bodyPr>
          <a:lstStyle/>
          <a:p>
            <a:pPr algn="r">
              <a:lnSpc>
                <a:spcPct val="90000"/>
              </a:lnSpc>
            </a:pPr>
            <a:r>
              <a:rPr lang="en-US" sz="1200" b="1" dirty="0">
                <a:solidFill>
                  <a:schemeClr val="bg1"/>
                </a:solidFill>
              </a:rPr>
              <a:t>Mohammad Reevany Bustami</a:t>
            </a:r>
          </a:p>
          <a:p>
            <a:pPr algn="r" eaLnBrk="1" hangingPunct="1">
              <a:lnSpc>
                <a:spcPct val="90000"/>
              </a:lnSpc>
            </a:pPr>
            <a:r>
              <a:rPr lang="en-US" sz="1200" i="1" dirty="0">
                <a:solidFill>
                  <a:schemeClr val="bg1"/>
                </a:solidFill>
              </a:rPr>
              <a:t>Head, Nusantara Malay Archipelago Research </a:t>
            </a:r>
          </a:p>
          <a:p>
            <a:pPr algn="r" eaLnBrk="1" hangingPunct="1">
              <a:lnSpc>
                <a:spcPct val="90000"/>
              </a:lnSpc>
            </a:pPr>
            <a:r>
              <a:rPr lang="en-US" sz="1200" i="1" dirty="0">
                <a:solidFill>
                  <a:schemeClr val="bg1"/>
                </a:solidFill>
              </a:rPr>
              <a:t>at the Centre for Policy Research &amp; International Studies (</a:t>
            </a:r>
            <a:r>
              <a:rPr lang="en-US" sz="1200" i="1" dirty="0" err="1">
                <a:solidFill>
                  <a:schemeClr val="bg1"/>
                </a:solidFill>
              </a:rPr>
              <a:t>CenPRIS</a:t>
            </a:r>
            <a:r>
              <a:rPr lang="en-US" sz="1200" i="1" dirty="0">
                <a:solidFill>
                  <a:schemeClr val="bg1"/>
                </a:solidFill>
              </a:rPr>
              <a:t>), </a:t>
            </a:r>
          </a:p>
          <a:p>
            <a:pPr algn="r" eaLnBrk="1" hangingPunct="1">
              <a:lnSpc>
                <a:spcPct val="90000"/>
              </a:lnSpc>
            </a:pPr>
            <a:r>
              <a:rPr lang="en-US" sz="1200" i="1" dirty="0" err="1">
                <a:solidFill>
                  <a:schemeClr val="bg1"/>
                </a:solidFill>
              </a:rPr>
              <a:t>Universiti</a:t>
            </a:r>
            <a:r>
              <a:rPr lang="en-US" sz="1200" i="1" dirty="0">
                <a:solidFill>
                  <a:schemeClr val="bg1"/>
                </a:solidFill>
              </a:rPr>
              <a:t> </a:t>
            </a:r>
            <a:r>
              <a:rPr lang="en-US" sz="1200" i="1" dirty="0" err="1">
                <a:solidFill>
                  <a:schemeClr val="bg1"/>
                </a:solidFill>
              </a:rPr>
              <a:t>Sains</a:t>
            </a:r>
            <a:r>
              <a:rPr lang="en-US" sz="1200" i="1" dirty="0">
                <a:solidFill>
                  <a:schemeClr val="bg1"/>
                </a:solidFill>
              </a:rPr>
              <a:t> Malaysia (USM) </a:t>
            </a:r>
            <a:r>
              <a:rPr lang="en-US" sz="1200" i="1" dirty="0" err="1">
                <a:solidFill>
                  <a:schemeClr val="bg1"/>
                </a:solidFill>
              </a:rPr>
              <a:t>Pulau</a:t>
            </a:r>
            <a:r>
              <a:rPr lang="en-US" sz="1200" i="1" dirty="0">
                <a:solidFill>
                  <a:schemeClr val="bg1"/>
                </a:solidFill>
              </a:rPr>
              <a:t> Pinang.</a:t>
            </a:r>
          </a:p>
        </p:txBody>
      </p:sp>
      <p:sp>
        <p:nvSpPr>
          <p:cNvPr id="3091" name="Freeform: Shape 13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Ivory sundial and Qibla pointer, made by Bayram, Turkey, 1582-3">
            <a:extLst>
              <a:ext uri="{FF2B5EF4-FFF2-40B4-BE49-F238E27FC236}">
                <a16:creationId xmlns:a16="http://schemas.microsoft.com/office/drawing/2014/main" id="{AA3446FD-825F-426F-BFC8-D70093A92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48" r="11295"/>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050" name="Rectangle 4"/>
          <p:cNvSpPr>
            <a:spLocks noChangeArrowheads="1"/>
          </p:cNvSpPr>
          <p:nvPr/>
        </p:nvSpPr>
        <p:spPr bwMode="auto">
          <a:xfrm>
            <a:off x="609600" y="762000"/>
            <a:ext cx="4572000" cy="369888"/>
          </a:xfrm>
          <a:prstGeom prst="rect">
            <a:avLst/>
          </a:prstGeom>
          <a:noFill/>
          <a:ln w="9525">
            <a:noFill/>
            <a:miter lim="800000"/>
            <a:headEnd/>
            <a:tailEnd/>
          </a:ln>
        </p:spPr>
        <p:txBody>
          <a:bodyPr>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prstClr val="black"/>
                </a:solidFill>
                <a:effectLst/>
                <a:uLnTx/>
                <a:uFillTx/>
                <a:latin typeface="Calibri" pitchFamily="34" charset="0"/>
                <a:ea typeface="+mn-ea"/>
                <a:cs typeface="Arial" charset="0"/>
              </a:rPr>
              <a:t> </a:t>
            </a:r>
          </a:p>
        </p:txBody>
      </p:sp>
    </p:spTree>
    <p:extLst>
      <p:ext uri="{BB962C8B-B14F-4D97-AF65-F5344CB8AC3E}">
        <p14:creationId xmlns:p14="http://schemas.microsoft.com/office/powerpoint/2010/main" val="36418405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FF7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968FF-86FF-4BE3-B9FB-B85A7C7C7C3B}"/>
              </a:ext>
            </a:extLst>
          </p:cNvPr>
          <p:cNvPicPr>
            <a:picLocks noChangeAspect="1"/>
          </p:cNvPicPr>
          <p:nvPr/>
        </p:nvPicPr>
        <p:blipFill>
          <a:blip r:embed="rId2"/>
          <a:stretch>
            <a:fillRect/>
          </a:stretch>
        </p:blipFill>
        <p:spPr>
          <a:xfrm>
            <a:off x="0" y="116633"/>
            <a:ext cx="9144000" cy="4408774"/>
          </a:xfrm>
          <a:prstGeom prst="rect">
            <a:avLst/>
          </a:prstGeom>
        </p:spPr>
      </p:pic>
      <p:sp>
        <p:nvSpPr>
          <p:cNvPr id="3" name="TextBox 2">
            <a:extLst>
              <a:ext uri="{FF2B5EF4-FFF2-40B4-BE49-F238E27FC236}">
                <a16:creationId xmlns:a16="http://schemas.microsoft.com/office/drawing/2014/main" id="{E58E3BFC-C94F-4BC6-8A51-0A3E86BFA669}"/>
              </a:ext>
            </a:extLst>
          </p:cNvPr>
          <p:cNvSpPr txBox="1"/>
          <p:nvPr/>
        </p:nvSpPr>
        <p:spPr>
          <a:xfrm>
            <a:off x="1735231" y="1845422"/>
            <a:ext cx="1763624" cy="230832"/>
          </a:xfrm>
          <a:prstGeom prst="rect">
            <a:avLst/>
          </a:prstGeom>
          <a:noFill/>
        </p:spPr>
        <p:txBody>
          <a:bodyPr wrap="none" rtlCol="0">
            <a:spAutoFit/>
          </a:bodyPr>
          <a:lstStyle/>
          <a:p>
            <a:pPr defTabSz="685800"/>
            <a:r>
              <a:rPr lang="en-US" sz="900" dirty="0">
                <a:solidFill>
                  <a:srgbClr val="2AABDF"/>
                </a:solidFill>
                <a:latin typeface="Calibri" panose="020F0502020204030204"/>
              </a:rPr>
              <a:t>Global Islamic Economic Indicator</a:t>
            </a:r>
            <a:endParaRPr lang="en-MY" sz="900" dirty="0">
              <a:solidFill>
                <a:srgbClr val="2AABDF"/>
              </a:solidFill>
              <a:latin typeface="Calibri" panose="020F0502020204030204"/>
            </a:endParaRPr>
          </a:p>
        </p:txBody>
      </p:sp>
      <p:sp>
        <p:nvSpPr>
          <p:cNvPr id="4" name="TextBox 3">
            <a:extLst>
              <a:ext uri="{FF2B5EF4-FFF2-40B4-BE49-F238E27FC236}">
                <a16:creationId xmlns:a16="http://schemas.microsoft.com/office/drawing/2014/main" id="{C5168E2E-58B7-4BB0-B2BF-94C563D7490A}"/>
              </a:ext>
            </a:extLst>
          </p:cNvPr>
          <p:cNvSpPr txBox="1"/>
          <p:nvPr/>
        </p:nvSpPr>
        <p:spPr>
          <a:xfrm>
            <a:off x="5045528" y="4525406"/>
            <a:ext cx="4021494" cy="253916"/>
          </a:xfrm>
          <a:prstGeom prst="rect">
            <a:avLst/>
          </a:prstGeom>
          <a:noFill/>
        </p:spPr>
        <p:txBody>
          <a:bodyPr wrap="square" rtlCol="0">
            <a:spAutoFit/>
          </a:bodyPr>
          <a:lstStyle/>
          <a:p>
            <a:pPr defTabSz="685800"/>
            <a:r>
              <a:rPr lang="en-US" sz="1050" dirty="0">
                <a:solidFill>
                  <a:prstClr val="black"/>
                </a:solidFill>
                <a:latin typeface="Calibri" panose="020F0502020204030204"/>
              </a:rPr>
              <a:t>Malaysia recorded an increase of RM0.2 billion (or 1.25%) </a:t>
            </a:r>
            <a:endParaRPr lang="en-MY" sz="1050"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657FC79C-7472-4883-AFF3-0D95BFD95F7D}"/>
              </a:ext>
            </a:extLst>
          </p:cNvPr>
          <p:cNvSpPr/>
          <p:nvPr/>
        </p:nvSpPr>
        <p:spPr>
          <a:xfrm>
            <a:off x="512017" y="5441406"/>
            <a:ext cx="4218604" cy="415498"/>
          </a:xfrm>
          <a:prstGeom prst="rect">
            <a:avLst/>
          </a:prstGeom>
        </p:spPr>
        <p:txBody>
          <a:bodyPr wrap="square">
            <a:spAutoFit/>
          </a:bodyPr>
          <a:lstStyle/>
          <a:p>
            <a:pPr defTabSz="685800"/>
            <a:r>
              <a:rPr lang="en-US" sz="1050" dirty="0">
                <a:solidFill>
                  <a:srgbClr val="333333"/>
                </a:solidFill>
                <a:latin typeface="Roboto"/>
              </a:rPr>
              <a:t>RM9.5 billion (or 59%) is foreign direct investment (FDI) while RM6.6 billion (or 41%) is domestic direct investment (DDI).</a:t>
            </a:r>
            <a:endParaRPr lang="en-MY" sz="10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5E01E23E-C78A-4D5F-B174-0330AD41FA8D}"/>
              </a:ext>
            </a:extLst>
          </p:cNvPr>
          <p:cNvSpPr/>
          <p:nvPr/>
        </p:nvSpPr>
        <p:spPr>
          <a:xfrm>
            <a:off x="512017" y="4525407"/>
            <a:ext cx="4162620" cy="738664"/>
          </a:xfrm>
          <a:prstGeom prst="rect">
            <a:avLst/>
          </a:prstGeom>
        </p:spPr>
        <p:txBody>
          <a:bodyPr wrap="square">
            <a:spAutoFit/>
          </a:bodyPr>
          <a:lstStyle/>
          <a:p>
            <a:pPr defTabSz="685800"/>
            <a:r>
              <a:rPr lang="en-US" sz="1050" dirty="0">
                <a:solidFill>
                  <a:srgbClr val="333333"/>
                </a:solidFill>
                <a:latin typeface="Roboto"/>
              </a:rPr>
              <a:t>A total of 295 companies are currently in operation throughout the 21 halal parks across Malaysia, with 42 companies (or 14.3%) being multinational corporations (MNCs), while 253 companies (or 85.7%) are locally-owned corporations,</a:t>
            </a:r>
            <a:endParaRPr lang="en-MY" sz="105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961E0AD7-A419-4233-A903-B84E33816541}"/>
              </a:ext>
            </a:extLst>
          </p:cNvPr>
          <p:cNvSpPr/>
          <p:nvPr/>
        </p:nvSpPr>
        <p:spPr>
          <a:xfrm>
            <a:off x="5045529" y="4883196"/>
            <a:ext cx="4021493" cy="900246"/>
          </a:xfrm>
          <a:prstGeom prst="rect">
            <a:avLst/>
          </a:prstGeom>
        </p:spPr>
        <p:txBody>
          <a:bodyPr wrap="square">
            <a:spAutoFit/>
          </a:bodyPr>
          <a:lstStyle/>
          <a:p>
            <a:pPr defTabSz="685800"/>
            <a:r>
              <a:rPr lang="en-US" sz="1050" dirty="0">
                <a:solidFill>
                  <a:srgbClr val="333333"/>
                </a:solidFill>
                <a:latin typeface="Roboto"/>
              </a:rPr>
              <a:t>At the global arena, Malaysia once again emerged highest in the annual Global Islamic Economy Indicator (GIEI) for year 2020/21, its eighth year in a row, when it came out tops in four out of six categories, including for Halal Food, Islamic Finance, Muslim Friendly Travel, and Pharmaceutical &amp; Cosmetics sectors.</a:t>
            </a:r>
            <a:endParaRPr lang="en-MY" sz="105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D58CDD92-61E8-42BB-BCA3-050282EEEB7C}"/>
              </a:ext>
            </a:extLst>
          </p:cNvPr>
          <p:cNvSpPr/>
          <p:nvPr/>
        </p:nvSpPr>
        <p:spPr>
          <a:xfrm>
            <a:off x="4572000" y="4323428"/>
            <a:ext cx="4572000" cy="173124"/>
          </a:xfrm>
          <a:prstGeom prst="rect">
            <a:avLst/>
          </a:prstGeom>
        </p:spPr>
        <p:txBody>
          <a:bodyPr>
            <a:spAutoFit/>
          </a:bodyPr>
          <a:lstStyle/>
          <a:p>
            <a:pPr algn="r" defTabSz="685800"/>
            <a:r>
              <a:rPr lang="en-MY" sz="525" dirty="0">
                <a:solidFill>
                  <a:prstClr val="black"/>
                </a:solidFill>
                <a:latin typeface="Calibri" panose="020F0502020204030204"/>
              </a:rPr>
              <a:t>https://www.mida.gov.my/mida-news/malaysian-halal-parks-record-rm200-mln-increase-in-direct-investment/</a:t>
            </a:r>
          </a:p>
        </p:txBody>
      </p:sp>
      <p:sp>
        <p:nvSpPr>
          <p:cNvPr id="9" name="Rectangle 8">
            <a:extLst>
              <a:ext uri="{FF2B5EF4-FFF2-40B4-BE49-F238E27FC236}">
                <a16:creationId xmlns:a16="http://schemas.microsoft.com/office/drawing/2014/main" id="{CB7FD100-4722-459E-BC16-9846671BDFC9}"/>
              </a:ext>
            </a:extLst>
          </p:cNvPr>
          <p:cNvSpPr/>
          <p:nvPr/>
        </p:nvSpPr>
        <p:spPr>
          <a:xfrm>
            <a:off x="3301770" y="6104155"/>
            <a:ext cx="3556230" cy="300082"/>
          </a:xfrm>
          <a:prstGeom prst="rect">
            <a:avLst/>
          </a:prstGeom>
        </p:spPr>
        <p:txBody>
          <a:bodyPr wrap="none">
            <a:spAutoFit/>
          </a:bodyPr>
          <a:lstStyle/>
          <a:p>
            <a:pPr defTabSz="685800"/>
            <a:r>
              <a:rPr lang="en-US" sz="1350" b="1" dirty="0">
                <a:solidFill>
                  <a:prstClr val="black"/>
                </a:solidFill>
                <a:effectLst>
                  <a:glow rad="228600">
                    <a:srgbClr val="ED7D31">
                      <a:satMod val="175000"/>
                      <a:alpha val="40000"/>
                    </a:srgbClr>
                  </a:glow>
                </a:effectLst>
                <a:latin typeface="Calibri" panose="020F0502020204030204"/>
                <a:sym typeface="Wingdings" panose="05000000000000000000" pitchFamily="2" charset="2"/>
              </a:rPr>
              <a:t> </a:t>
            </a:r>
            <a:r>
              <a:rPr lang="en-US" sz="1350" b="1" dirty="0">
                <a:solidFill>
                  <a:prstClr val="black"/>
                </a:solidFill>
                <a:effectLst>
                  <a:glow rad="228600">
                    <a:srgbClr val="ED7D31">
                      <a:satMod val="175000"/>
                      <a:alpha val="40000"/>
                    </a:srgbClr>
                  </a:glow>
                </a:effectLst>
                <a:latin typeface="Calibri" panose="020F0502020204030204"/>
              </a:rPr>
              <a:t>Nusantara: </a:t>
            </a:r>
            <a:r>
              <a:rPr lang="en-US" sz="1350" b="1" dirty="0" err="1">
                <a:solidFill>
                  <a:prstClr val="black"/>
                </a:solidFill>
                <a:effectLst>
                  <a:glow rad="228600">
                    <a:srgbClr val="ED7D31">
                      <a:satMod val="175000"/>
                      <a:alpha val="40000"/>
                    </a:srgbClr>
                  </a:glow>
                </a:effectLst>
                <a:latin typeface="Calibri" panose="020F0502020204030204"/>
              </a:rPr>
              <a:t>Raksasa</a:t>
            </a:r>
            <a:r>
              <a:rPr lang="en-US" sz="1350" b="1" dirty="0">
                <a:solidFill>
                  <a:prstClr val="black"/>
                </a:solidFill>
                <a:effectLst>
                  <a:glow rad="228600">
                    <a:srgbClr val="ED7D31">
                      <a:satMod val="175000"/>
                      <a:alpha val="40000"/>
                    </a:srgbClr>
                  </a:glow>
                </a:effectLst>
                <a:latin typeface="Calibri" panose="020F0502020204030204"/>
              </a:rPr>
              <a:t> </a:t>
            </a:r>
            <a:r>
              <a:rPr lang="en-US" sz="1350" b="1" dirty="0" err="1">
                <a:solidFill>
                  <a:prstClr val="black"/>
                </a:solidFill>
                <a:effectLst>
                  <a:glow rad="228600">
                    <a:srgbClr val="ED7D31">
                      <a:satMod val="175000"/>
                      <a:alpha val="40000"/>
                    </a:srgbClr>
                  </a:glow>
                </a:effectLst>
                <a:latin typeface="Calibri" panose="020F0502020204030204"/>
              </a:rPr>
              <a:t>Halalan</a:t>
            </a:r>
            <a:r>
              <a:rPr lang="en-US" sz="1350" b="1" dirty="0">
                <a:solidFill>
                  <a:prstClr val="black"/>
                </a:solidFill>
                <a:effectLst>
                  <a:glow rad="228600">
                    <a:srgbClr val="ED7D31">
                      <a:satMod val="175000"/>
                      <a:alpha val="40000"/>
                    </a:srgbClr>
                  </a:glow>
                </a:effectLst>
                <a:latin typeface="Calibri" panose="020F0502020204030204"/>
              </a:rPr>
              <a:t> </a:t>
            </a:r>
            <a:r>
              <a:rPr lang="en-US" sz="1350" b="1" dirty="0" err="1">
                <a:solidFill>
                  <a:prstClr val="black"/>
                </a:solidFill>
                <a:effectLst>
                  <a:glow rad="228600">
                    <a:srgbClr val="ED7D31">
                      <a:satMod val="175000"/>
                      <a:alpha val="40000"/>
                    </a:srgbClr>
                  </a:glow>
                </a:effectLst>
                <a:latin typeface="Calibri" panose="020F0502020204030204"/>
              </a:rPr>
              <a:t>Toyyiban</a:t>
            </a:r>
            <a:r>
              <a:rPr lang="en-US" sz="1350" b="1" dirty="0">
                <a:solidFill>
                  <a:prstClr val="black"/>
                </a:solidFill>
                <a:effectLst>
                  <a:glow rad="228600">
                    <a:srgbClr val="ED7D31">
                      <a:satMod val="175000"/>
                      <a:alpha val="40000"/>
                    </a:srgbClr>
                  </a:glow>
                </a:effectLst>
                <a:latin typeface="Calibri" panose="020F0502020204030204"/>
              </a:rPr>
              <a:t> Global</a:t>
            </a:r>
            <a:endParaRPr lang="en-MY" sz="1350" dirty="0">
              <a:solidFill>
                <a:prstClr val="black"/>
              </a:solidFill>
              <a:latin typeface="Calibri" panose="020F0502020204030204"/>
            </a:endParaRPr>
          </a:p>
        </p:txBody>
      </p:sp>
      <p:sp>
        <p:nvSpPr>
          <p:cNvPr id="10" name="Title 1">
            <a:extLst>
              <a:ext uri="{FF2B5EF4-FFF2-40B4-BE49-F238E27FC236}">
                <a16:creationId xmlns:a16="http://schemas.microsoft.com/office/drawing/2014/main" id="{4BDA4559-1493-4F5E-932B-18A67F1421B6}"/>
              </a:ext>
            </a:extLst>
          </p:cNvPr>
          <p:cNvSpPr txBox="1">
            <a:spLocks/>
          </p:cNvSpPr>
          <p:nvPr/>
        </p:nvSpPr>
        <p:spPr>
          <a:xfrm>
            <a:off x="1464906" y="5978930"/>
            <a:ext cx="1836864" cy="496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30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#5.Sinergi</a:t>
            </a:r>
            <a:endParaRPr lang="en-MY" sz="3000" dirty="0">
              <a:solidFill>
                <a:srgbClr val="FFFF00"/>
              </a:solidFill>
              <a:effectLst>
                <a:glow rad="228600">
                  <a:srgbClr val="C0504D">
                    <a:satMod val="175000"/>
                    <a:alpha val="40000"/>
                  </a:srgbClr>
                </a:glow>
              </a:effectLst>
              <a:latin typeface="Calibri"/>
            </a:endParaRPr>
          </a:p>
        </p:txBody>
      </p:sp>
    </p:spTree>
    <p:extLst>
      <p:ext uri="{BB962C8B-B14F-4D97-AF65-F5344CB8AC3E}">
        <p14:creationId xmlns:p14="http://schemas.microsoft.com/office/powerpoint/2010/main" val="3960052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ee the source image">
            <a:extLst>
              <a:ext uri="{FF2B5EF4-FFF2-40B4-BE49-F238E27FC236}">
                <a16:creationId xmlns:a16="http://schemas.microsoft.com/office/drawing/2014/main" id="{D59AA447-9B93-49CE-8DF2-26B8FC7948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5979" y="3429000"/>
            <a:ext cx="3074413" cy="2887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5F1E8C8-5CFF-4006-8DD6-617A98BFE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94" y="1970995"/>
            <a:ext cx="3899698" cy="2188438"/>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4"/>
          <p:cNvSpPr>
            <a:spLocks noChangeArrowheads="1"/>
          </p:cNvSpPr>
          <p:nvPr/>
        </p:nvSpPr>
        <p:spPr bwMode="auto">
          <a:xfrm>
            <a:off x="609600" y="762000"/>
            <a:ext cx="45720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 </a:t>
            </a:r>
          </a:p>
        </p:txBody>
      </p:sp>
      <p:pic>
        <p:nvPicPr>
          <p:cNvPr id="1026" name="Picture 2" descr="https://www.dw.com/image/0,,6583086_303,00.jpg">
            <a:extLst>
              <a:ext uri="{FF2B5EF4-FFF2-40B4-BE49-F238E27FC236}">
                <a16:creationId xmlns:a16="http://schemas.microsoft.com/office/drawing/2014/main" id="{9704FB89-783A-4D10-AE8D-BDDE23611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36" y="620687"/>
            <a:ext cx="3988493" cy="17281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39DADF44-29F2-4E75-BB96-DAAD70CC7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22" y="4159433"/>
            <a:ext cx="2531939" cy="2531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3029B5A4-2374-40DE-A2CC-B1AB523C2D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2661" y="5344282"/>
            <a:ext cx="2531939" cy="13644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b-i.forbesimg.com/jacquelynsmith/files/2013/09/Top-25-Universities-To-Work-For1.jpg">
            <a:extLst>
              <a:ext uri="{FF2B5EF4-FFF2-40B4-BE49-F238E27FC236}">
                <a16:creationId xmlns:a16="http://schemas.microsoft.com/office/drawing/2014/main" id="{31F560CF-D4B7-41E4-AA46-24E388127A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2219" y="1131889"/>
            <a:ext cx="1491083" cy="35376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d.ibtimes.co.uk/en/full/1585520/transparency-international-corruption-perceptions-index-2016.jpg">
            <a:extLst>
              <a:ext uri="{FF2B5EF4-FFF2-40B4-BE49-F238E27FC236}">
                <a16:creationId xmlns:a16="http://schemas.microsoft.com/office/drawing/2014/main" id="{D53B561C-B480-4F0C-A354-50875B2D6D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6593" y="5157192"/>
            <a:ext cx="2127406" cy="15039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e the source image">
            <a:extLst>
              <a:ext uri="{FF2B5EF4-FFF2-40B4-BE49-F238E27FC236}">
                <a16:creationId xmlns:a16="http://schemas.microsoft.com/office/drawing/2014/main" id="{133F7B9E-AED5-479B-BA26-FD50A5E418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3726" y="4081471"/>
            <a:ext cx="1616985" cy="10757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07FA2829-BFF2-4A63-A963-5773A9B4FF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4600" y="5571584"/>
            <a:ext cx="2050970" cy="11371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ee the source image">
            <a:extLst>
              <a:ext uri="{FF2B5EF4-FFF2-40B4-BE49-F238E27FC236}">
                <a16:creationId xmlns:a16="http://schemas.microsoft.com/office/drawing/2014/main" id="{10D827F1-79BF-484A-88C3-D6DE6A63909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0056" y="1509618"/>
            <a:ext cx="1515820" cy="15137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ee the source image">
            <a:extLst>
              <a:ext uri="{FF2B5EF4-FFF2-40B4-BE49-F238E27FC236}">
                <a16:creationId xmlns:a16="http://schemas.microsoft.com/office/drawing/2014/main" id="{AAFC9816-2DA2-4417-B95F-85251423BF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0621" y="130015"/>
            <a:ext cx="1515821" cy="1063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ideplayer.com/slide/10423076/35/images/3/Universal+Declaration+of+Human+Rights.jpg">
            <a:extLst>
              <a:ext uri="{FF2B5EF4-FFF2-40B4-BE49-F238E27FC236}">
                <a16:creationId xmlns:a16="http://schemas.microsoft.com/office/drawing/2014/main" id="{379D96C6-E2C6-49B6-A03C-60BB33091A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575" y="810090"/>
            <a:ext cx="1970705" cy="11067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forum-csr.net/global/images/cms/eigene/2015_01_labeldschungel.png">
            <a:extLst>
              <a:ext uri="{FF2B5EF4-FFF2-40B4-BE49-F238E27FC236}">
                <a16:creationId xmlns:a16="http://schemas.microsoft.com/office/drawing/2014/main" id="{97815AEB-1E70-404D-81B0-EB422E9722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32661" y="3538648"/>
            <a:ext cx="2343897" cy="1901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See the source image">
            <a:extLst>
              <a:ext uri="{FF2B5EF4-FFF2-40B4-BE49-F238E27FC236}">
                <a16:creationId xmlns:a16="http://schemas.microsoft.com/office/drawing/2014/main" id="{163E361F-7E84-457C-B41B-568C7D141D3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41808" y="59115"/>
            <a:ext cx="1475656" cy="3689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6C36C884-36A4-42D5-97A9-F58BFC46197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05688" y="2353062"/>
            <a:ext cx="904498" cy="9044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6462891" y="453384"/>
            <a:ext cx="2573605" cy="3191640"/>
          </a:xfrm>
        </p:spPr>
        <p:txBody>
          <a:bodyPr>
            <a:normAutofit fontScale="90000"/>
          </a:bodyPr>
          <a:lstStyle/>
          <a:p>
            <a:pPr algn="r"/>
            <a:r>
              <a:rPr lang="en-MY" sz="3000" dirty="0">
                <a:solidFill>
                  <a:schemeClr val="bg1"/>
                </a:solidFill>
              </a:rPr>
              <a:t>“Those who </a:t>
            </a:r>
            <a:r>
              <a:rPr lang="en-MY" sz="3000" dirty="0">
                <a:solidFill>
                  <a:srgbClr val="FFFF00"/>
                </a:solidFill>
              </a:rPr>
              <a:t>control</a:t>
            </a:r>
            <a:r>
              <a:rPr lang="en-MY" sz="3000" dirty="0">
                <a:solidFill>
                  <a:schemeClr val="bg1"/>
                </a:solidFill>
              </a:rPr>
              <a:t>  standards of </a:t>
            </a:r>
            <a:r>
              <a:rPr lang="en-MY" sz="3000" dirty="0">
                <a:solidFill>
                  <a:srgbClr val="FFFF00"/>
                </a:solidFill>
              </a:rPr>
              <a:t>right &amp; wrong </a:t>
            </a:r>
            <a:r>
              <a:rPr lang="en-MY" sz="3000" dirty="0">
                <a:solidFill>
                  <a:schemeClr val="bg1"/>
                </a:solidFill>
              </a:rPr>
              <a:t> or </a:t>
            </a:r>
            <a:br>
              <a:rPr lang="en-MY" sz="3000" dirty="0">
                <a:solidFill>
                  <a:schemeClr val="bg1"/>
                </a:solidFill>
              </a:rPr>
            </a:br>
            <a:r>
              <a:rPr lang="en-MY" sz="3000" dirty="0">
                <a:solidFill>
                  <a:srgbClr val="FFFF00"/>
                </a:solidFill>
              </a:rPr>
              <a:t>good &amp; bad</a:t>
            </a:r>
            <a:r>
              <a:rPr lang="en-MY" sz="3000" dirty="0">
                <a:solidFill>
                  <a:schemeClr val="bg1"/>
                </a:solidFill>
              </a:rPr>
              <a:t>, </a:t>
            </a:r>
            <a:r>
              <a:rPr lang="en-MY" sz="3000" dirty="0">
                <a:solidFill>
                  <a:srgbClr val="FFFF00"/>
                </a:solidFill>
              </a:rPr>
              <a:t>control</a:t>
            </a:r>
            <a:r>
              <a:rPr lang="en-MY" sz="3000" dirty="0">
                <a:solidFill>
                  <a:schemeClr val="bg1"/>
                </a:solidFill>
              </a:rPr>
              <a:t> the World” – M.R.</a:t>
            </a:r>
          </a:p>
        </p:txBody>
      </p:sp>
      <p:sp>
        <p:nvSpPr>
          <p:cNvPr id="19" name="Title 1">
            <a:extLst>
              <a:ext uri="{FF2B5EF4-FFF2-40B4-BE49-F238E27FC236}">
                <a16:creationId xmlns:a16="http://schemas.microsoft.com/office/drawing/2014/main" id="{863737B6-76BF-42BA-964A-B0413DACB7A9}"/>
              </a:ext>
            </a:extLst>
          </p:cNvPr>
          <p:cNvSpPr txBox="1">
            <a:spLocks/>
          </p:cNvSpPr>
          <p:nvPr/>
        </p:nvSpPr>
        <p:spPr>
          <a:xfrm>
            <a:off x="-386274" y="77011"/>
            <a:ext cx="3988493" cy="496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sym typeface="Wingdings" panose="05000000000000000000" pitchFamily="2" charset="2"/>
              </a:rPr>
              <a:t>Fokus</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sym typeface="Wingdings" panose="05000000000000000000" pitchFamily="2" charset="2"/>
              </a:rPr>
              <a:t></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.Prinsip +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Standar</a:t>
            </a:r>
            <a:endParaRPr lang="en-MY" sz="2400" dirty="0">
              <a:solidFill>
                <a:srgbClr val="FFFF00"/>
              </a:solidFill>
              <a:effectLst>
                <a:glow rad="228600">
                  <a:srgbClr val="C0504D">
                    <a:satMod val="175000"/>
                    <a:alpha val="40000"/>
                  </a:srgbClr>
                </a:glow>
              </a:effectLst>
              <a:latin typeface="Calibri"/>
            </a:endParaRPr>
          </a:p>
        </p:txBody>
      </p:sp>
    </p:spTree>
    <p:extLst>
      <p:ext uri="{BB962C8B-B14F-4D97-AF65-F5344CB8AC3E}">
        <p14:creationId xmlns:p14="http://schemas.microsoft.com/office/powerpoint/2010/main" val="60245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3EB6-042B-40DE-9972-A02A6D747638}"/>
              </a:ext>
            </a:extLst>
          </p:cNvPr>
          <p:cNvSpPr>
            <a:spLocks noGrp="1"/>
          </p:cNvSpPr>
          <p:nvPr>
            <p:ph type="title"/>
          </p:nvPr>
        </p:nvSpPr>
        <p:spPr/>
        <p:txBody>
          <a:bodyPr/>
          <a:lstStyle/>
          <a:p>
            <a:endParaRPr lang="en-MY"/>
          </a:p>
        </p:txBody>
      </p:sp>
      <p:pic>
        <p:nvPicPr>
          <p:cNvPr id="2050" name="Picture 2" descr="http://slideplayer.com/slide/10423076/35/images/3/Universal+Declaration+of+Human+Rights.jpg">
            <a:extLst>
              <a:ext uri="{FF2B5EF4-FFF2-40B4-BE49-F238E27FC236}">
                <a16:creationId xmlns:a16="http://schemas.microsoft.com/office/drawing/2014/main" id="{8DC0E885-ACD8-47F2-805B-E01E58D3A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9EA7282-958B-45F9-BFB5-872DBF66AB2F}"/>
              </a:ext>
            </a:extLst>
          </p:cNvPr>
          <p:cNvSpPr/>
          <p:nvPr/>
        </p:nvSpPr>
        <p:spPr>
          <a:xfrm>
            <a:off x="4860032" y="1417638"/>
            <a:ext cx="2232248" cy="427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0E925EC3-5445-436E-ACB3-4937E3F40C9B}"/>
              </a:ext>
            </a:extLst>
          </p:cNvPr>
          <p:cNvSpPr/>
          <p:nvPr/>
        </p:nvSpPr>
        <p:spPr>
          <a:xfrm>
            <a:off x="4716016" y="4221604"/>
            <a:ext cx="2232248" cy="427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EBECA2F-672D-45EA-826B-C8EF3B55C689}"/>
              </a:ext>
            </a:extLst>
          </p:cNvPr>
          <p:cNvSpPr/>
          <p:nvPr/>
        </p:nvSpPr>
        <p:spPr>
          <a:xfrm>
            <a:off x="5012432" y="2132856"/>
            <a:ext cx="2232248" cy="427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6199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57250"/>
            <a:ext cx="9144001" cy="5143500"/>
          </a:xfrm>
          <a:prstGeom prst="rect">
            <a:avLst/>
          </a:prstGeom>
        </p:spPr>
      </p:pic>
      <p:sp>
        <p:nvSpPr>
          <p:cNvPr id="3" name="Title 1"/>
          <p:cNvSpPr txBox="1">
            <a:spLocks/>
          </p:cNvSpPr>
          <p:nvPr/>
        </p:nvSpPr>
        <p:spPr>
          <a:xfrm>
            <a:off x="932108" y="1111776"/>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MY" sz="4500" b="0" i="0" u="none" strike="noStrike" kern="1200" cap="none" spc="0" normalizeH="0" baseline="0" noProof="0" dirty="0">
                <a:ln>
                  <a:noFill/>
                </a:ln>
                <a:solidFill>
                  <a:prstClr val="white"/>
                </a:solidFill>
                <a:effectLst/>
                <a:uLnTx/>
                <a:uFillTx/>
                <a:latin typeface="Calibri"/>
                <a:ea typeface="+mj-ea"/>
                <a:cs typeface="+mj-cs"/>
              </a:rPr>
              <a:t>Total Hegemony + Total Sinking</a:t>
            </a:r>
          </a:p>
        </p:txBody>
      </p:sp>
      <p:sp>
        <p:nvSpPr>
          <p:cNvPr id="4" name="Content Placeholder 2"/>
          <p:cNvSpPr txBox="1">
            <a:spLocks/>
          </p:cNvSpPr>
          <p:nvPr/>
        </p:nvSpPr>
        <p:spPr>
          <a:xfrm>
            <a:off x="628650" y="1842484"/>
            <a:ext cx="8190158" cy="3647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MY" sz="2100" b="0" i="0" u="none" strike="noStrike" kern="1200" cap="none" spc="0" normalizeH="0" baseline="0" noProof="0" dirty="0">
                <a:ln>
                  <a:noFill/>
                </a:ln>
                <a:solidFill>
                  <a:prstClr val="white"/>
                </a:solidFill>
                <a:effectLst/>
                <a:uLnTx/>
                <a:uFillTx/>
                <a:latin typeface="Calibri"/>
                <a:ea typeface="+mn-ea"/>
                <a:cs typeface="+mn-cs"/>
              </a:rPr>
              <a:t>Hegemony of knowledge</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MY" sz="2100" b="0" i="0" u="none" strike="noStrike" kern="1200" cap="none" spc="0" normalizeH="0" baseline="0" noProof="0" dirty="0">
                <a:ln>
                  <a:noFill/>
                </a:ln>
                <a:solidFill>
                  <a:prstClr val="white"/>
                </a:solidFill>
                <a:effectLst/>
                <a:uLnTx/>
                <a:uFillTx/>
                <a:latin typeface="Calibri"/>
                <a:ea typeface="+mn-ea"/>
                <a:cs typeface="+mn-cs"/>
              </a:rPr>
              <a:t>Hegemony of Knowledge-Institutions</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MY" sz="2100" b="0" i="0" u="none" strike="noStrike" kern="1200" cap="none" spc="0" normalizeH="0" baseline="0" noProof="0" dirty="0">
                <a:ln>
                  <a:noFill/>
                </a:ln>
                <a:solidFill>
                  <a:prstClr val="white"/>
                </a:solidFill>
                <a:effectLst/>
                <a:uLnTx/>
                <a:uFillTx/>
                <a:latin typeface="Calibri"/>
                <a:ea typeface="+mn-ea"/>
                <a:cs typeface="+mn-cs"/>
              </a:rPr>
              <a:t>A Nusantara Scopus? A Nusantara ISI?</a:t>
            </a:r>
          </a:p>
        </p:txBody>
      </p:sp>
      <p:pic>
        <p:nvPicPr>
          <p:cNvPr id="2050" name="Picture 2" descr="https://upload.wikimedia.org/wikipedia/commons/2/28/1810_Tardieu_Map_of_the_East_Indies,_Singapore,_Southeast_Asia,_Sumatra,_Borneo,_Java_-_Geographicus_-_EastIndies-tardieu-18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7447208" y="3091181"/>
            <a:ext cx="1371600" cy="1014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See the source image">
            <a:extLst>
              <a:ext uri="{FF2B5EF4-FFF2-40B4-BE49-F238E27FC236}">
                <a16:creationId xmlns:a16="http://schemas.microsoft.com/office/drawing/2014/main" id="{F73D95AD-A0D5-46A7-99E2-5721961D81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9114"/>
            <a:ext cx="4489480" cy="7981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A931C8-8BC3-4D1F-92B3-5279D47AD4AD}"/>
              </a:ext>
            </a:extLst>
          </p:cNvPr>
          <p:cNvSpPr/>
          <p:nvPr/>
        </p:nvSpPr>
        <p:spPr>
          <a:xfrm>
            <a:off x="0" y="6000750"/>
            <a:ext cx="9133488" cy="8572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03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FF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96" y="1040837"/>
            <a:ext cx="3566211"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558" y="1029607"/>
            <a:ext cx="3566211"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70" y="934855"/>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9450C2E-869D-4835-9715-A268D0131E22}"/>
              </a:ext>
            </a:extLst>
          </p:cNvPr>
          <p:cNvSpPr>
            <a:spLocks noGrp="1"/>
          </p:cNvSpPr>
          <p:nvPr>
            <p:ph type="title"/>
          </p:nvPr>
        </p:nvSpPr>
        <p:spPr>
          <a:xfrm>
            <a:off x="826776" y="1877492"/>
            <a:ext cx="3022599" cy="3215373"/>
          </a:xfrm>
        </p:spPr>
        <p:txBody>
          <a:bodyPr>
            <a:normAutofit/>
          </a:bodyPr>
          <a:lstStyle/>
          <a:p>
            <a:pPr>
              <a:lnSpc>
                <a:spcPct val="90000"/>
              </a:lnSpc>
            </a:pPr>
            <a:r>
              <a:rPr lang="en-MY" dirty="0">
                <a:solidFill>
                  <a:srgbClr val="99FF33"/>
                </a:solidFill>
              </a:rPr>
              <a:t>Islamic CSR &amp; ICSR Index: </a:t>
            </a:r>
            <a:br>
              <a:rPr lang="en-MY" dirty="0">
                <a:solidFill>
                  <a:schemeClr val="bg1"/>
                </a:solidFill>
              </a:rPr>
            </a:br>
            <a:r>
              <a:rPr lang="en-MY" dirty="0">
                <a:solidFill>
                  <a:schemeClr val="bg1"/>
                </a:solidFill>
              </a:rPr>
              <a:t>Discussion Points…</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21"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Content Placeholder 2">
            <a:extLst>
              <a:ext uri="{FF2B5EF4-FFF2-40B4-BE49-F238E27FC236}">
                <a16:creationId xmlns:a16="http://schemas.microsoft.com/office/drawing/2014/main" id="{6AB7BF33-C8F4-4117-A193-FFA53FE7CA5B}"/>
              </a:ext>
            </a:extLst>
          </p:cNvPr>
          <p:cNvSpPr>
            <a:spLocks noGrp="1"/>
          </p:cNvSpPr>
          <p:nvPr>
            <p:ph idx="1"/>
          </p:nvPr>
        </p:nvSpPr>
        <p:spPr>
          <a:xfrm>
            <a:off x="4676151" y="1130846"/>
            <a:ext cx="3912879" cy="4351338"/>
          </a:xfrm>
        </p:spPr>
        <p:txBody>
          <a:bodyPr>
            <a:normAutofit fontScale="92500" lnSpcReduction="10000"/>
          </a:bodyPr>
          <a:lstStyle/>
          <a:p>
            <a:pPr marL="514350" indent="-514350">
              <a:lnSpc>
                <a:spcPct val="90000"/>
              </a:lnSpc>
              <a:buAutoNum type="arabicPeriod"/>
            </a:pPr>
            <a:r>
              <a:rPr lang="en-MY" sz="2500" dirty="0" err="1">
                <a:solidFill>
                  <a:schemeClr val="bg1"/>
                </a:solidFill>
              </a:rPr>
              <a:t>Kenapa</a:t>
            </a:r>
            <a:r>
              <a:rPr lang="en-MY" sz="2500" dirty="0">
                <a:solidFill>
                  <a:schemeClr val="bg1"/>
                </a:solidFill>
              </a:rPr>
              <a:t>/ Why – CSR, Islamic CSR, I-CSR Index, Social Reporting ? </a:t>
            </a:r>
          </a:p>
          <a:p>
            <a:pPr marL="514350" indent="-514350">
              <a:lnSpc>
                <a:spcPct val="90000"/>
              </a:lnSpc>
              <a:buAutoNum type="arabicPeriod"/>
            </a:pPr>
            <a:endParaRPr lang="en-MY" sz="2500" dirty="0">
              <a:solidFill>
                <a:schemeClr val="bg1"/>
              </a:solidFill>
            </a:endParaRPr>
          </a:p>
          <a:p>
            <a:pPr marL="514350" indent="-514350">
              <a:lnSpc>
                <a:spcPct val="90000"/>
              </a:lnSpc>
              <a:buAutoNum type="arabicPeriod"/>
            </a:pPr>
            <a:r>
              <a:rPr lang="en-MY" sz="2500" dirty="0" err="1">
                <a:solidFill>
                  <a:schemeClr val="bg1"/>
                </a:solidFill>
                <a:effectLst/>
              </a:rPr>
              <a:t>Bagaimana</a:t>
            </a:r>
            <a:r>
              <a:rPr lang="en-MY" sz="2500" dirty="0">
                <a:solidFill>
                  <a:schemeClr val="bg1"/>
                </a:solidFill>
                <a:effectLst/>
              </a:rPr>
              <a:t>/ How do we become good and great ? </a:t>
            </a:r>
          </a:p>
          <a:p>
            <a:pPr marL="514350" indent="-514350">
              <a:lnSpc>
                <a:spcPct val="90000"/>
              </a:lnSpc>
              <a:buAutoNum type="arabicPeriod"/>
            </a:pPr>
            <a:endParaRPr lang="en-MY" sz="2500" dirty="0">
              <a:solidFill>
                <a:schemeClr val="bg1"/>
              </a:solidFill>
            </a:endParaRPr>
          </a:p>
          <a:p>
            <a:pPr marL="514350" indent="-514350">
              <a:lnSpc>
                <a:spcPct val="90000"/>
              </a:lnSpc>
              <a:buAutoNum type="arabicPeriod"/>
            </a:pPr>
            <a:r>
              <a:rPr lang="en-MY" sz="4300" dirty="0" err="1">
                <a:solidFill>
                  <a:srgbClr val="99FF33"/>
                </a:solidFill>
                <a:effectLst>
                  <a:glow rad="228600">
                    <a:schemeClr val="accent5">
                      <a:satMod val="175000"/>
                      <a:alpha val="40000"/>
                    </a:schemeClr>
                  </a:glow>
                </a:effectLst>
              </a:rPr>
              <a:t>Apa</a:t>
            </a:r>
            <a:r>
              <a:rPr lang="en-MY" sz="4300" dirty="0">
                <a:solidFill>
                  <a:srgbClr val="99FF33"/>
                </a:solidFill>
                <a:effectLst>
                  <a:glow rad="228600">
                    <a:schemeClr val="accent5">
                      <a:satMod val="175000"/>
                      <a:alpha val="40000"/>
                    </a:schemeClr>
                  </a:glow>
                </a:effectLst>
              </a:rPr>
              <a:t> / What </a:t>
            </a:r>
            <a:r>
              <a:rPr lang="en-MY" sz="2500" dirty="0">
                <a:solidFill>
                  <a:srgbClr val="99FF33"/>
                </a:solidFill>
              </a:rPr>
              <a:t>is Islamic CSR (I-CSR Index) ? How does it transform organizations / businesses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59174" y="6139464"/>
            <a:ext cx="790849"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Arrow: Right 2">
            <a:extLst>
              <a:ext uri="{FF2B5EF4-FFF2-40B4-BE49-F238E27FC236}">
                <a16:creationId xmlns:a16="http://schemas.microsoft.com/office/drawing/2014/main" id="{895B4F5A-19B2-442E-A8FE-B76F650AA1BB}"/>
              </a:ext>
            </a:extLst>
          </p:cNvPr>
          <p:cNvSpPr/>
          <p:nvPr/>
        </p:nvSpPr>
        <p:spPr>
          <a:xfrm>
            <a:off x="3868273" y="3407081"/>
            <a:ext cx="826776" cy="648072"/>
          </a:xfrm>
          <a:prstGeom prst="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62674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DCDDA-951D-42FB-AD8C-59F5280946DB}"/>
              </a:ext>
            </a:extLst>
          </p:cNvPr>
          <p:cNvPicPr>
            <a:picLocks noChangeAspect="1"/>
          </p:cNvPicPr>
          <p:nvPr/>
        </p:nvPicPr>
        <p:blipFill>
          <a:blip r:embed="rId2"/>
          <a:stretch>
            <a:fillRect/>
          </a:stretch>
        </p:blipFill>
        <p:spPr>
          <a:xfrm>
            <a:off x="107504" y="81299"/>
            <a:ext cx="4870450" cy="6758608"/>
          </a:xfrm>
          <a:prstGeom prst="rect">
            <a:avLst/>
          </a:prstGeom>
        </p:spPr>
      </p:pic>
    </p:spTree>
    <p:extLst>
      <p:ext uri="{BB962C8B-B14F-4D97-AF65-F5344CB8AC3E}">
        <p14:creationId xmlns:p14="http://schemas.microsoft.com/office/powerpoint/2010/main" val="143795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AF9B-773E-42C8-8FB0-0696A83764DD}"/>
              </a:ext>
            </a:extLst>
          </p:cNvPr>
          <p:cNvSpPr>
            <a:spLocks noGrp="1"/>
          </p:cNvSpPr>
          <p:nvPr>
            <p:ph type="title"/>
          </p:nvPr>
        </p:nvSpPr>
        <p:spPr>
          <a:xfrm>
            <a:off x="-108520" y="328092"/>
            <a:ext cx="7437512" cy="1143000"/>
          </a:xfrm>
        </p:spPr>
        <p:txBody>
          <a:bodyPr>
            <a:normAutofit/>
          </a:bodyPr>
          <a:lstStyle/>
          <a:p>
            <a:pPr algn="r"/>
            <a:r>
              <a:rPr lang="en-MY" sz="3600" dirty="0">
                <a:solidFill>
                  <a:srgbClr val="99FF33"/>
                </a:solidFill>
                <a:effectLst>
                  <a:glow rad="228600">
                    <a:schemeClr val="accent5">
                      <a:satMod val="175000"/>
                      <a:alpha val="40000"/>
                    </a:schemeClr>
                  </a:glow>
                </a:effectLst>
                <a:latin typeface="Book Antiqua" panose="02040602050305030304" pitchFamily="18" charset="0"/>
              </a:rPr>
              <a:t>CSR Islam: 7 </a:t>
            </a:r>
            <a:r>
              <a:rPr lang="en-MY" sz="3600" dirty="0" err="1">
                <a:solidFill>
                  <a:srgbClr val="99FF33"/>
                </a:solidFill>
                <a:effectLst>
                  <a:glow rad="228600">
                    <a:schemeClr val="accent5">
                      <a:satMod val="175000"/>
                      <a:alpha val="40000"/>
                    </a:schemeClr>
                  </a:glow>
                </a:effectLst>
                <a:latin typeface="Book Antiqua" panose="02040602050305030304" pitchFamily="18" charset="0"/>
              </a:rPr>
              <a:t>Prinsip</a:t>
            </a:r>
            <a:r>
              <a:rPr lang="en-MY" sz="3600" dirty="0">
                <a:solidFill>
                  <a:srgbClr val="99FF33"/>
                </a:solidFill>
                <a:effectLst>
                  <a:glow rad="228600">
                    <a:schemeClr val="accent5">
                      <a:satMod val="175000"/>
                      <a:alpha val="40000"/>
                    </a:schemeClr>
                  </a:glow>
                </a:effectLst>
                <a:latin typeface="Book Antiqua" panose="02040602050305030304" pitchFamily="18" charset="0"/>
              </a:rPr>
              <a:t> </a:t>
            </a:r>
            <a:r>
              <a:rPr lang="en-MY" sz="3600" dirty="0" err="1">
                <a:solidFill>
                  <a:srgbClr val="99FF33"/>
                </a:solidFill>
                <a:effectLst>
                  <a:glow rad="228600">
                    <a:schemeClr val="accent5">
                      <a:satMod val="175000"/>
                      <a:alpha val="40000"/>
                    </a:schemeClr>
                  </a:glow>
                </a:effectLst>
                <a:latin typeface="Book Antiqua" panose="02040602050305030304" pitchFamily="18" charset="0"/>
              </a:rPr>
              <a:t>Transformasi</a:t>
            </a:r>
            <a:br>
              <a:rPr lang="en-MY" sz="3600" dirty="0">
                <a:solidFill>
                  <a:srgbClr val="99FF33"/>
                </a:solidFill>
                <a:effectLst>
                  <a:glow rad="228600">
                    <a:schemeClr val="accent5">
                      <a:satMod val="175000"/>
                      <a:alpha val="40000"/>
                    </a:schemeClr>
                  </a:glow>
                </a:effectLst>
                <a:latin typeface="Book Antiqua" panose="02040602050305030304" pitchFamily="18" charset="0"/>
              </a:rPr>
            </a:br>
            <a:r>
              <a:rPr lang="en-MY" sz="2200" i="1" dirty="0">
                <a:solidFill>
                  <a:srgbClr val="99FF33"/>
                </a:solidFill>
                <a:effectLst>
                  <a:glow rad="228600">
                    <a:schemeClr val="accent5">
                      <a:satMod val="175000"/>
                      <a:alpha val="40000"/>
                    </a:schemeClr>
                  </a:glow>
                </a:effectLst>
                <a:latin typeface="Book Antiqua" panose="02040602050305030304" pitchFamily="18" charset="0"/>
              </a:rPr>
              <a:t>Islamic CSR: 7 Principles of Transformation</a:t>
            </a:r>
          </a:p>
        </p:txBody>
      </p:sp>
      <p:graphicFrame>
        <p:nvGraphicFramePr>
          <p:cNvPr id="4" name="Diagram 3">
            <a:extLst>
              <a:ext uri="{FF2B5EF4-FFF2-40B4-BE49-F238E27FC236}">
                <a16:creationId xmlns:a16="http://schemas.microsoft.com/office/drawing/2014/main" id="{9CAEF14A-7A2D-493E-BF88-A9183230AAD0}"/>
              </a:ext>
            </a:extLst>
          </p:cNvPr>
          <p:cNvGraphicFramePr/>
          <p:nvPr>
            <p:extLst>
              <p:ext uri="{D42A27DB-BD31-4B8C-83A1-F6EECF244321}">
                <p14:modId xmlns:p14="http://schemas.microsoft.com/office/powerpoint/2010/main" val="2643816821"/>
              </p:ext>
            </p:extLst>
          </p:nvPr>
        </p:nvGraphicFramePr>
        <p:xfrm>
          <a:off x="-540568" y="1628800"/>
          <a:ext cx="8610164" cy="4613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E493775-7DDD-4646-B7C3-0B7C9F71E86A}"/>
              </a:ext>
            </a:extLst>
          </p:cNvPr>
          <p:cNvPicPr>
            <a:picLocks noChangeAspect="1"/>
          </p:cNvPicPr>
          <p:nvPr/>
        </p:nvPicPr>
        <p:blipFill>
          <a:blip r:embed="rId7"/>
          <a:stretch>
            <a:fillRect/>
          </a:stretch>
        </p:blipFill>
        <p:spPr>
          <a:xfrm>
            <a:off x="7560840" y="188640"/>
            <a:ext cx="1331640" cy="1816679"/>
          </a:xfrm>
          <a:prstGeom prst="rect">
            <a:avLst/>
          </a:prstGeom>
          <a:effectLst>
            <a:glow rad="228600">
              <a:schemeClr val="accent5">
                <a:satMod val="175000"/>
                <a:alpha val="40000"/>
              </a:schemeClr>
            </a:glow>
          </a:effectLst>
        </p:spPr>
      </p:pic>
      <p:sp>
        <p:nvSpPr>
          <p:cNvPr id="6" name="Title 1">
            <a:extLst>
              <a:ext uri="{FF2B5EF4-FFF2-40B4-BE49-F238E27FC236}">
                <a16:creationId xmlns:a16="http://schemas.microsoft.com/office/drawing/2014/main" id="{D973AEA0-10E6-462B-80F1-E4192EB96256}"/>
              </a:ext>
            </a:extLst>
          </p:cNvPr>
          <p:cNvSpPr txBox="1">
            <a:spLocks/>
          </p:cNvSpPr>
          <p:nvPr/>
        </p:nvSpPr>
        <p:spPr>
          <a:xfrm>
            <a:off x="4644008" y="6033584"/>
            <a:ext cx="4320480" cy="496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30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Dari #Prinsip </a:t>
            </a:r>
            <a:r>
              <a:rPr lang="en-US" sz="30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sym typeface="Wingdings" panose="05000000000000000000" pitchFamily="2" charset="2"/>
              </a:rPr>
              <a:t> #Index</a:t>
            </a:r>
            <a:endParaRPr lang="en-MY" sz="3000" dirty="0">
              <a:solidFill>
                <a:srgbClr val="FFFF00"/>
              </a:solidFill>
              <a:effectLst>
                <a:glow rad="228600">
                  <a:srgbClr val="C0504D">
                    <a:satMod val="175000"/>
                    <a:alpha val="40000"/>
                  </a:srgbClr>
                </a:glow>
              </a:effectLst>
              <a:latin typeface="Calibri"/>
            </a:endParaRPr>
          </a:p>
        </p:txBody>
      </p:sp>
    </p:spTree>
    <p:extLst>
      <p:ext uri="{BB962C8B-B14F-4D97-AF65-F5344CB8AC3E}">
        <p14:creationId xmlns:p14="http://schemas.microsoft.com/office/powerpoint/2010/main" val="399156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6D98FF-833B-41F9-8173-291FEE17B324}"/>
              </a:ext>
            </a:extLst>
          </p:cNvPr>
          <p:cNvGraphicFramePr/>
          <p:nvPr>
            <p:extLst>
              <p:ext uri="{D42A27DB-BD31-4B8C-83A1-F6EECF244321}">
                <p14:modId xmlns:p14="http://schemas.microsoft.com/office/powerpoint/2010/main" val="3281140065"/>
              </p:ext>
            </p:extLst>
          </p:nvPr>
        </p:nvGraphicFramePr>
        <p:xfrm>
          <a:off x="539552" y="1268760"/>
          <a:ext cx="828092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8ACE8F26-AE9A-45C4-8896-1B1E7F6FF662}"/>
              </a:ext>
            </a:extLst>
          </p:cNvPr>
          <p:cNvSpPr txBox="1">
            <a:spLocks/>
          </p:cNvSpPr>
          <p:nvPr/>
        </p:nvSpPr>
        <p:spPr>
          <a:xfrm>
            <a:off x="1547664" y="169604"/>
            <a:ext cx="7437512"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MY" sz="3600">
                <a:solidFill>
                  <a:srgbClr val="FFFF00"/>
                </a:solidFill>
                <a:effectLst>
                  <a:glow rad="228600">
                    <a:schemeClr val="accent5">
                      <a:satMod val="175000"/>
                      <a:alpha val="40000"/>
                    </a:schemeClr>
                  </a:glow>
                </a:effectLst>
                <a:latin typeface="Book Antiqua" panose="02040602050305030304" pitchFamily="18" charset="0"/>
              </a:rPr>
              <a:t>Niat:</a:t>
            </a:r>
            <a:r>
              <a:rPr lang="en-MY" sz="3600">
                <a:solidFill>
                  <a:srgbClr val="99FF33"/>
                </a:solidFill>
                <a:effectLst>
                  <a:glow rad="228600">
                    <a:schemeClr val="accent5">
                      <a:satMod val="175000"/>
                      <a:alpha val="40000"/>
                    </a:schemeClr>
                  </a:glow>
                </a:effectLst>
                <a:latin typeface="Book Antiqua" panose="02040602050305030304" pitchFamily="18" charset="0"/>
              </a:rPr>
              <a:t> Start with the Golden Rule…</a:t>
            </a:r>
            <a:br>
              <a:rPr lang="en-MY" sz="3600">
                <a:solidFill>
                  <a:srgbClr val="99FF33"/>
                </a:solidFill>
                <a:effectLst>
                  <a:glow rad="228600">
                    <a:schemeClr val="accent5">
                      <a:satMod val="175000"/>
                      <a:alpha val="40000"/>
                    </a:schemeClr>
                  </a:glow>
                </a:effectLst>
                <a:latin typeface="Book Antiqua" panose="02040602050305030304" pitchFamily="18" charset="0"/>
              </a:rPr>
            </a:br>
            <a:r>
              <a:rPr lang="en-MY" sz="2200" i="1">
                <a:solidFill>
                  <a:srgbClr val="FFFF00"/>
                </a:solidFill>
                <a:effectLst>
                  <a:glow rad="228600">
                    <a:schemeClr val="accent5">
                      <a:satMod val="175000"/>
                      <a:alpha val="40000"/>
                    </a:schemeClr>
                  </a:glow>
                </a:effectLst>
                <a:latin typeface="Book Antiqua" panose="02040602050305030304" pitchFamily="18" charset="0"/>
              </a:rPr>
              <a:t>With God and Good Intentions in your Heart</a:t>
            </a:r>
            <a:endParaRPr lang="en-MY" sz="2200" i="1" dirty="0">
              <a:solidFill>
                <a:srgbClr val="FFFF00"/>
              </a:solidFill>
              <a:effectLst>
                <a:glow rad="228600">
                  <a:schemeClr val="accent5">
                    <a:satMod val="175000"/>
                    <a:alpha val="40000"/>
                  </a:schemeClr>
                </a:glow>
              </a:effectLst>
              <a:latin typeface="Book Antiqua" panose="02040602050305030304" pitchFamily="18" charset="0"/>
            </a:endParaRPr>
          </a:p>
        </p:txBody>
      </p:sp>
      <p:pic>
        <p:nvPicPr>
          <p:cNvPr id="4" name="Picture 3">
            <a:extLst>
              <a:ext uri="{FF2B5EF4-FFF2-40B4-BE49-F238E27FC236}">
                <a16:creationId xmlns:a16="http://schemas.microsoft.com/office/drawing/2014/main" id="{89663F9D-1C96-4FC9-8ABA-BAAA5DA4AA5D}"/>
              </a:ext>
            </a:extLst>
          </p:cNvPr>
          <p:cNvPicPr>
            <a:picLocks noChangeAspect="1"/>
          </p:cNvPicPr>
          <p:nvPr/>
        </p:nvPicPr>
        <p:blipFill>
          <a:blip r:embed="rId7"/>
          <a:stretch>
            <a:fillRect/>
          </a:stretch>
        </p:blipFill>
        <p:spPr>
          <a:xfrm>
            <a:off x="7488832" y="4871717"/>
            <a:ext cx="1331640" cy="1816679"/>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19746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4.bp.blogspot.com/_v9R7oRej1yM/TG7x69wsIAI/AAAAAAAAAIY/EdL0dVYXC04/s1600/compass.jpg">
            <a:extLst>
              <a:ext uri="{FF2B5EF4-FFF2-40B4-BE49-F238E27FC236}">
                <a16:creationId xmlns:a16="http://schemas.microsoft.com/office/drawing/2014/main" id="{3FA2DF6D-89D3-46E2-955B-058C400472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611560" y="171055"/>
            <a:ext cx="8424936" cy="2033809"/>
          </a:xfrm>
        </p:spPr>
        <p:txBody>
          <a:bodyPr>
            <a:normAutofit fontScale="90000"/>
          </a:bodyPr>
          <a:lstStyle/>
          <a:p>
            <a:pPr algn="r">
              <a:lnSpc>
                <a:spcPct val="115000"/>
              </a:lnSpc>
              <a:spcAft>
                <a:spcPts val="750"/>
              </a:spcAft>
            </a:pPr>
            <a:r>
              <a:rPr lang="en-US" sz="27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Pilar </a:t>
            </a:r>
            <a:r>
              <a:rPr lang="en-US" sz="2700" b="1" dirty="0" err="1">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Pertama</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PRINSIP NIAT YANG BERETIKA</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400" b="1" i="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(#1. The Principle of Ethical Intention)</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br>
              <a:rPr lang="en-MY" sz="1350" dirty="0">
                <a:solidFill>
                  <a:srgbClr val="FF0000"/>
                </a:solidFill>
                <a:latin typeface="Book Antiqua" panose="02040602050305030304" pitchFamily="18" charset="0"/>
                <a:ea typeface="Calibri" panose="020F0502020204030204" pitchFamily="34" charset="0"/>
                <a:cs typeface="Times New Roman" panose="02020603050405020304" pitchFamily="18" charset="0"/>
              </a:rPr>
            </a:br>
            <a:endParaRPr lang="en-MY" sz="2200" dirty="0">
              <a:solidFill>
                <a:srgbClr val="99FF33"/>
              </a:solidFill>
              <a:effectLst>
                <a:glow rad="228600">
                  <a:schemeClr val="accent5">
                    <a:satMod val="175000"/>
                    <a:alpha val="40000"/>
                  </a:schemeClr>
                </a:glow>
              </a:effectLst>
              <a:latin typeface="Book Antiqua" panose="02040602050305030304" pitchFamily="18" charset="0"/>
            </a:endParaRPr>
          </a:p>
        </p:txBody>
      </p:sp>
      <p:sp>
        <p:nvSpPr>
          <p:cNvPr id="4" name="Title 1">
            <a:extLst>
              <a:ext uri="{FF2B5EF4-FFF2-40B4-BE49-F238E27FC236}">
                <a16:creationId xmlns:a16="http://schemas.microsoft.com/office/drawing/2014/main" id="{8D561673-CA87-4663-B227-661A48D5BDE8}"/>
              </a:ext>
            </a:extLst>
          </p:cNvPr>
          <p:cNvSpPr txBox="1">
            <a:spLocks/>
          </p:cNvSpPr>
          <p:nvPr/>
        </p:nvSpPr>
        <p:spPr>
          <a:xfrm>
            <a:off x="72008" y="620688"/>
            <a:ext cx="3995936" cy="57606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750"/>
              </a:spcAft>
            </a:pP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Sesungguhnya</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setiap</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perbuatan</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tergantung</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pada </a:t>
            </a:r>
            <a:r>
              <a:rPr lang="en-US" sz="27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niatnya</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b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Dan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sesungguhnya</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setiap</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p>
          <a:p>
            <a:pPr algn="l">
              <a:lnSpc>
                <a:spcPct val="115000"/>
              </a:lnSpc>
              <a:spcAft>
                <a:spcPts val="750"/>
              </a:spcAft>
            </a:pP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orang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akan</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memperoleh</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b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berdasarkan</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apa</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p>
          <a:p>
            <a:pPr algn="l">
              <a:lnSpc>
                <a:spcPct val="115000"/>
              </a:lnSpc>
              <a:spcAft>
                <a:spcPts val="750"/>
              </a:spcAft>
            </a:pPr>
            <a:r>
              <a:rPr lang="en-US" sz="22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dia</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7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niatkan</a:t>
            </a: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t>
            </a:r>
            <a:br>
              <a:rPr lang="en-MY" sz="22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br>
              <a:rPr lang="en-MY" sz="22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rPr>
              <a:t>(Nabi Muhammad SAW</a:t>
            </a:r>
            <a:r>
              <a:rPr lang="en-MY" sz="22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rPr>
              <a:t>)</a:t>
            </a:r>
            <a:endParaRPr lang="en-MY" sz="2200" dirty="0">
              <a:solidFill>
                <a:srgbClr val="99FF33"/>
              </a:solidFill>
              <a:effectLst>
                <a:glow rad="228600">
                  <a:schemeClr val="accent5">
                    <a:satMod val="175000"/>
                    <a:alpha val="40000"/>
                  </a:schemeClr>
                </a:glow>
              </a:effectLst>
              <a:latin typeface="Book Antiqua" panose="02040602050305030304" pitchFamily="18" charset="0"/>
            </a:endParaRPr>
          </a:p>
        </p:txBody>
      </p:sp>
      <p:sp>
        <p:nvSpPr>
          <p:cNvPr id="5" name="Text Box 5">
            <a:extLst>
              <a:ext uri="{FF2B5EF4-FFF2-40B4-BE49-F238E27FC236}">
                <a16:creationId xmlns:a16="http://schemas.microsoft.com/office/drawing/2014/main" id="{D45ADBAB-4811-47C2-94AE-3E7C499542D0}"/>
              </a:ext>
            </a:extLst>
          </p:cNvPr>
          <p:cNvSpPr txBox="1">
            <a:spLocks noChangeArrowheads="1"/>
          </p:cNvSpPr>
          <p:nvPr/>
        </p:nvSpPr>
        <p:spPr bwMode="auto">
          <a:xfrm>
            <a:off x="35496" y="6453336"/>
            <a:ext cx="2520280" cy="615553"/>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200" dirty="0">
                <a:solidFill>
                  <a:schemeClr val="accent3"/>
                </a:solidFill>
                <a:latin typeface="+mn-lt"/>
                <a:cs typeface="+mn-cs"/>
              </a:rPr>
              <a:t>Prepar</a:t>
            </a:r>
            <a:r>
              <a:rPr lang="en-US" sz="1000" dirty="0">
                <a:solidFill>
                  <a:schemeClr val="accent3"/>
                </a:solidFill>
                <a:latin typeface="+mn-lt"/>
                <a:cs typeface="+mn-cs"/>
              </a:rPr>
              <a:t>ed by Mohammad Reevany Bustami</a:t>
            </a:r>
          </a:p>
          <a:p>
            <a:pPr fontAlgn="auto">
              <a:spcBef>
                <a:spcPts val="0"/>
              </a:spcBef>
              <a:spcAft>
                <a:spcPts val="0"/>
              </a:spcAft>
              <a:defRPr/>
            </a:pP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277665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7" name="Rectangle 11"/>
          <p:cNvSpPr>
            <a:spLocks noChangeArrowheads="1"/>
          </p:cNvSpPr>
          <p:nvPr/>
        </p:nvSpPr>
        <p:spPr bwMode="auto">
          <a:xfrm>
            <a:off x="3627461" y="506790"/>
            <a:ext cx="5227008" cy="1569660"/>
          </a:xfrm>
          <a:prstGeom prst="rect">
            <a:avLst/>
          </a:prstGeom>
          <a:noFill/>
          <a:ln w="9525">
            <a:noFill/>
            <a:miter lim="800000"/>
            <a:headEnd/>
            <a:tailEnd/>
          </a:ln>
          <a:effectLst/>
        </p:spPr>
        <p:txBody>
          <a:bodyPr wrap="none">
            <a:spAutoFit/>
          </a:bodyPr>
          <a:lstStyle/>
          <a:p>
            <a:pPr algn="r"/>
            <a:r>
              <a:rPr lang="en-US" sz="2400" b="1" dirty="0">
                <a:solidFill>
                  <a:srgbClr val="FF0000"/>
                </a:solidFill>
              </a:rPr>
              <a:t>CSR – generally Externally</a:t>
            </a:r>
            <a:r>
              <a:rPr lang="en-US" sz="2400" b="1" dirty="0"/>
              <a:t> </a:t>
            </a:r>
            <a:r>
              <a:rPr lang="en-US" sz="2400" b="1" dirty="0">
                <a:solidFill>
                  <a:srgbClr val="FF0000"/>
                </a:solidFill>
              </a:rPr>
              <a:t>focused: </a:t>
            </a:r>
          </a:p>
          <a:p>
            <a:pPr algn="r"/>
            <a:r>
              <a:rPr lang="en-US" sz="2400" i="1" dirty="0">
                <a:solidFill>
                  <a:srgbClr val="FFFF00"/>
                </a:solidFill>
              </a:rPr>
              <a:t>Lack internal focus </a:t>
            </a:r>
            <a:r>
              <a:rPr lang="en-US" sz="2400" i="1" dirty="0">
                <a:solidFill>
                  <a:srgbClr val="FFFF00"/>
                </a:solidFill>
                <a:sym typeface="Wingdings" pitchFamily="2" charset="2"/>
              </a:rPr>
              <a:t> inner compass</a:t>
            </a:r>
            <a:r>
              <a:rPr lang="en-US" sz="2400" i="1" dirty="0">
                <a:solidFill>
                  <a:srgbClr val="FFFF00"/>
                </a:solidFill>
              </a:rPr>
              <a:t> </a:t>
            </a:r>
          </a:p>
          <a:p>
            <a:pPr algn="r"/>
            <a:r>
              <a:rPr lang="en-US" sz="2400" i="1" dirty="0">
                <a:solidFill>
                  <a:srgbClr val="FFFF00"/>
                </a:solidFill>
              </a:rPr>
              <a:t>“Reaching out” not “reaching in” /</a:t>
            </a:r>
          </a:p>
          <a:p>
            <a:pPr algn="r"/>
            <a:r>
              <a:rPr lang="en-US" sz="2400" i="1" dirty="0">
                <a:solidFill>
                  <a:srgbClr val="FF0000"/>
                </a:solidFill>
              </a:rPr>
              <a:t>not anchored to the core of organization</a:t>
            </a:r>
          </a:p>
        </p:txBody>
      </p:sp>
      <p:pic>
        <p:nvPicPr>
          <p:cNvPr id="86029" name="Picture 13" descr="Hand Heart"/>
          <p:cNvPicPr>
            <a:picLocks noChangeAspect="1" noChangeArrowheads="1"/>
          </p:cNvPicPr>
          <p:nvPr/>
        </p:nvPicPr>
        <p:blipFill>
          <a:blip r:embed="rId2"/>
          <a:srcRect/>
          <a:stretch>
            <a:fillRect/>
          </a:stretch>
        </p:blipFill>
        <p:spPr bwMode="auto">
          <a:xfrm>
            <a:off x="4800600" y="2152650"/>
            <a:ext cx="4038600" cy="2647950"/>
          </a:xfrm>
          <a:prstGeom prst="rect">
            <a:avLst/>
          </a:prstGeom>
          <a:noFill/>
        </p:spPr>
      </p:pic>
      <p:pic>
        <p:nvPicPr>
          <p:cNvPr id="86031" name="Picture 15" descr="Reachout"/>
          <p:cNvPicPr>
            <a:picLocks noChangeAspect="1" noChangeArrowheads="1"/>
          </p:cNvPicPr>
          <p:nvPr/>
        </p:nvPicPr>
        <p:blipFill>
          <a:blip r:embed="rId3"/>
          <a:srcRect/>
          <a:stretch>
            <a:fillRect/>
          </a:stretch>
        </p:blipFill>
        <p:spPr bwMode="auto">
          <a:xfrm>
            <a:off x="447675" y="2133600"/>
            <a:ext cx="3819525" cy="2667000"/>
          </a:xfrm>
          <a:prstGeom prst="rect">
            <a:avLst/>
          </a:prstGeom>
          <a:noFill/>
        </p:spPr>
      </p:pic>
      <p:sp>
        <p:nvSpPr>
          <p:cNvPr id="86032" name="Rectangle 16"/>
          <p:cNvSpPr>
            <a:spLocks noChangeArrowheads="1"/>
          </p:cNvSpPr>
          <p:nvPr/>
        </p:nvSpPr>
        <p:spPr bwMode="auto">
          <a:xfrm>
            <a:off x="925824" y="4843014"/>
            <a:ext cx="7928645" cy="1661993"/>
          </a:xfrm>
          <a:prstGeom prst="rect">
            <a:avLst/>
          </a:prstGeom>
          <a:noFill/>
          <a:ln w="9525">
            <a:noFill/>
            <a:miter lim="800000"/>
            <a:headEnd/>
            <a:tailEnd/>
          </a:ln>
          <a:effectLst/>
        </p:spPr>
        <p:txBody>
          <a:bodyPr wrap="none">
            <a:spAutoFit/>
          </a:bodyPr>
          <a:lstStyle/>
          <a:p>
            <a:pPr algn="r"/>
            <a:r>
              <a:rPr lang="en-US" dirty="0">
                <a:solidFill>
                  <a:schemeClr val="bg1"/>
                </a:solidFill>
              </a:rPr>
              <a:t>CSR often not linked to organization's</a:t>
            </a:r>
            <a:r>
              <a:rPr lang="en-US" dirty="0"/>
              <a:t> </a:t>
            </a:r>
            <a:r>
              <a:rPr lang="en-US" sz="2400" dirty="0">
                <a:solidFill>
                  <a:srgbClr val="FF0000"/>
                </a:solidFill>
              </a:rPr>
              <a:t>Raison d'être</a:t>
            </a:r>
            <a:r>
              <a:rPr lang="en-US" dirty="0"/>
              <a:t> (reason for being)</a:t>
            </a:r>
          </a:p>
          <a:p>
            <a:pPr algn="r"/>
            <a:r>
              <a:rPr lang="en-US" sz="2400" dirty="0">
                <a:solidFill>
                  <a:srgbClr val="FFFF00"/>
                </a:solidFill>
              </a:rPr>
              <a:t>The </a:t>
            </a:r>
            <a:r>
              <a:rPr lang="en-US" sz="2400" b="1" dirty="0">
                <a:solidFill>
                  <a:srgbClr val="FFFF00"/>
                </a:solidFill>
              </a:rPr>
              <a:t>MOST IMPORTANT </a:t>
            </a:r>
            <a:r>
              <a:rPr lang="en-US" sz="2400" dirty="0">
                <a:solidFill>
                  <a:srgbClr val="FFFF00"/>
                </a:solidFill>
              </a:rPr>
              <a:t>STAKEHOLDER </a:t>
            </a:r>
          </a:p>
          <a:p>
            <a:pPr algn="r"/>
            <a:r>
              <a:rPr lang="en-US" sz="2400" dirty="0">
                <a:solidFill>
                  <a:srgbClr val="FFFF00"/>
                </a:solidFill>
              </a:rPr>
              <a:t>………………………. ………… is still </a:t>
            </a:r>
            <a:r>
              <a:rPr lang="en-US" sz="2400" b="1" dirty="0">
                <a:solidFill>
                  <a:srgbClr val="FFFF00"/>
                </a:solidFill>
              </a:rPr>
              <a:t>THE SHAREHOLDERS </a:t>
            </a:r>
          </a:p>
          <a:p>
            <a:pPr algn="r"/>
            <a:r>
              <a:rPr lang="en-US" sz="2400" b="1" dirty="0">
                <a:solidFill>
                  <a:srgbClr val="FFFF00"/>
                </a:solidFill>
              </a:rPr>
              <a:t>Vs…… </a:t>
            </a:r>
            <a:r>
              <a:rPr lang="en-US" sz="3000" b="1" dirty="0">
                <a:solidFill>
                  <a:srgbClr val="FFFF00"/>
                </a:solidFill>
              </a:rPr>
              <a:t>The ALMIGHTY (The Essence of Islamic CSR)</a:t>
            </a:r>
          </a:p>
        </p:txBody>
      </p:sp>
      <p:sp>
        <p:nvSpPr>
          <p:cNvPr id="6" name="Text Box 5">
            <a:extLst>
              <a:ext uri="{FF2B5EF4-FFF2-40B4-BE49-F238E27FC236}">
                <a16:creationId xmlns:a16="http://schemas.microsoft.com/office/drawing/2014/main" id="{AD94FD6B-DB49-4CB6-9565-8168F9DCFEA6}"/>
              </a:ext>
            </a:extLst>
          </p:cNvPr>
          <p:cNvSpPr txBox="1">
            <a:spLocks noChangeArrowheads="1"/>
          </p:cNvSpPr>
          <p:nvPr/>
        </p:nvSpPr>
        <p:spPr bwMode="auto">
          <a:xfrm>
            <a:off x="35496" y="6453336"/>
            <a:ext cx="2520280" cy="615553"/>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200" dirty="0">
                <a:solidFill>
                  <a:schemeClr val="accent3"/>
                </a:solidFill>
                <a:latin typeface="+mn-lt"/>
                <a:cs typeface="+mn-cs"/>
              </a:rPr>
              <a:t>Prepar</a:t>
            </a:r>
            <a:r>
              <a:rPr lang="en-US" sz="1000" dirty="0">
                <a:solidFill>
                  <a:schemeClr val="accent3"/>
                </a:solidFill>
                <a:latin typeface="+mn-lt"/>
                <a:cs typeface="+mn-cs"/>
              </a:rPr>
              <a:t>ed by Mohammad Reevany Bustami</a:t>
            </a:r>
          </a:p>
          <a:p>
            <a:pPr fontAlgn="auto">
              <a:spcBef>
                <a:spcPts val="0"/>
              </a:spcBef>
              <a:spcAft>
                <a:spcPts val="0"/>
              </a:spcAft>
              <a:defRPr/>
            </a:pPr>
            <a:r>
              <a:rPr lang="en-US" sz="1000" dirty="0">
                <a:solidFill>
                  <a:schemeClr val="bg1">
                    <a:lumMod val="75000"/>
                  </a:schemeClr>
                </a:solidFill>
                <a:latin typeface="+mn-lt"/>
                <a:cs typeface="+mn-cs"/>
                <a:hlinkClick r:id="rId4"/>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426174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FF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96" y="1040837"/>
            <a:ext cx="3566211"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558" y="1029607"/>
            <a:ext cx="3566211"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70" y="934855"/>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50C2E-869D-4835-9715-A268D0131E22}"/>
              </a:ext>
            </a:extLst>
          </p:cNvPr>
          <p:cNvSpPr>
            <a:spLocks noGrp="1"/>
          </p:cNvSpPr>
          <p:nvPr>
            <p:ph type="title"/>
          </p:nvPr>
        </p:nvSpPr>
        <p:spPr>
          <a:xfrm>
            <a:off x="826776" y="1877492"/>
            <a:ext cx="3022599" cy="3215373"/>
          </a:xfrm>
        </p:spPr>
        <p:txBody>
          <a:bodyPr>
            <a:normAutofit/>
          </a:bodyPr>
          <a:lstStyle/>
          <a:p>
            <a:pPr>
              <a:lnSpc>
                <a:spcPct val="90000"/>
              </a:lnSpc>
            </a:pPr>
            <a:r>
              <a:rPr lang="en-MY" dirty="0">
                <a:solidFill>
                  <a:srgbClr val="99FF33"/>
                </a:solidFill>
              </a:rPr>
              <a:t>Islamic CSR &amp; ICSR Index: </a:t>
            </a:r>
            <a:br>
              <a:rPr lang="en-MY" dirty="0">
                <a:solidFill>
                  <a:schemeClr val="bg1"/>
                </a:solidFill>
              </a:rPr>
            </a:br>
            <a:r>
              <a:rPr lang="en-MY" dirty="0">
                <a:solidFill>
                  <a:schemeClr val="bg1"/>
                </a:solidFill>
              </a:rPr>
              <a:t>Discussion Points…</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21"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Content Placeholder 2">
            <a:extLst>
              <a:ext uri="{FF2B5EF4-FFF2-40B4-BE49-F238E27FC236}">
                <a16:creationId xmlns:a16="http://schemas.microsoft.com/office/drawing/2014/main" id="{6AB7BF33-C8F4-4117-A193-FFA53FE7CA5B}"/>
              </a:ext>
            </a:extLst>
          </p:cNvPr>
          <p:cNvSpPr>
            <a:spLocks noGrp="1"/>
          </p:cNvSpPr>
          <p:nvPr>
            <p:ph idx="1"/>
          </p:nvPr>
        </p:nvSpPr>
        <p:spPr>
          <a:xfrm>
            <a:off x="4676151" y="1130846"/>
            <a:ext cx="3912879" cy="4351338"/>
          </a:xfrm>
        </p:spPr>
        <p:txBody>
          <a:bodyPr>
            <a:normAutofit fontScale="92500"/>
          </a:bodyPr>
          <a:lstStyle/>
          <a:p>
            <a:pPr marL="514350" indent="-514350">
              <a:lnSpc>
                <a:spcPct val="90000"/>
              </a:lnSpc>
              <a:buAutoNum type="arabicPeriod"/>
            </a:pPr>
            <a:r>
              <a:rPr lang="en-MY" sz="2500" dirty="0" err="1">
                <a:solidFill>
                  <a:srgbClr val="99FF33"/>
                </a:solidFill>
              </a:rPr>
              <a:t>Kenapa</a:t>
            </a:r>
            <a:r>
              <a:rPr lang="en-MY" sz="2500" dirty="0">
                <a:solidFill>
                  <a:srgbClr val="99FF33"/>
                </a:solidFill>
              </a:rPr>
              <a:t>/ Why</a:t>
            </a:r>
            <a:r>
              <a:rPr lang="en-MY" sz="2500" dirty="0">
                <a:solidFill>
                  <a:schemeClr val="bg1"/>
                </a:solidFill>
              </a:rPr>
              <a:t> – CSR, Islamic CSR, I-CSR Index, Social Reporting ? </a:t>
            </a:r>
          </a:p>
          <a:p>
            <a:pPr marL="514350" indent="-514350">
              <a:lnSpc>
                <a:spcPct val="90000"/>
              </a:lnSpc>
              <a:buAutoNum type="arabicPeriod"/>
            </a:pPr>
            <a:endParaRPr lang="en-MY" sz="2500" dirty="0">
              <a:solidFill>
                <a:schemeClr val="bg1"/>
              </a:solidFill>
            </a:endParaRPr>
          </a:p>
          <a:p>
            <a:pPr marL="514350" indent="-514350">
              <a:lnSpc>
                <a:spcPct val="90000"/>
              </a:lnSpc>
              <a:buAutoNum type="arabicPeriod"/>
            </a:pPr>
            <a:r>
              <a:rPr lang="en-MY" sz="2500" dirty="0" err="1">
                <a:solidFill>
                  <a:srgbClr val="99FF33"/>
                </a:solidFill>
              </a:rPr>
              <a:t>Bagaimana</a:t>
            </a:r>
            <a:r>
              <a:rPr lang="en-MY" sz="2500" dirty="0">
                <a:solidFill>
                  <a:srgbClr val="99FF33"/>
                </a:solidFill>
              </a:rPr>
              <a:t>/ How</a:t>
            </a:r>
            <a:r>
              <a:rPr lang="en-MY" sz="2500" dirty="0">
                <a:solidFill>
                  <a:schemeClr val="bg1"/>
                </a:solidFill>
              </a:rPr>
              <a:t> do we become good and great ? </a:t>
            </a:r>
          </a:p>
          <a:p>
            <a:pPr marL="514350" indent="-514350">
              <a:lnSpc>
                <a:spcPct val="90000"/>
              </a:lnSpc>
              <a:buAutoNum type="arabicPeriod"/>
            </a:pPr>
            <a:endParaRPr lang="en-MY" sz="2500" dirty="0">
              <a:solidFill>
                <a:schemeClr val="bg1"/>
              </a:solidFill>
            </a:endParaRPr>
          </a:p>
          <a:p>
            <a:pPr marL="514350" indent="-514350">
              <a:lnSpc>
                <a:spcPct val="90000"/>
              </a:lnSpc>
              <a:buAutoNum type="arabicPeriod"/>
            </a:pPr>
            <a:r>
              <a:rPr lang="en-MY" sz="2500" dirty="0" err="1">
                <a:solidFill>
                  <a:srgbClr val="99FF33"/>
                </a:solidFill>
              </a:rPr>
              <a:t>Apa</a:t>
            </a:r>
            <a:r>
              <a:rPr lang="en-MY" sz="2500" dirty="0">
                <a:solidFill>
                  <a:srgbClr val="99FF33"/>
                </a:solidFill>
              </a:rPr>
              <a:t> / What</a:t>
            </a:r>
            <a:r>
              <a:rPr lang="en-MY" sz="2500" dirty="0">
                <a:solidFill>
                  <a:schemeClr val="bg1"/>
                </a:solidFill>
              </a:rPr>
              <a:t> is Islamic CSR (I-CSR) ? How does it transform organizations / businesses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59174" y="6139464"/>
            <a:ext cx="790849"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1103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v9R7oRej1yM/TG7x69wsIAI/AAAAAAAAAIY/EdL0dVYXC04/s1600/comp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4624"/>
            <a:ext cx="3088432" cy="297214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79512" y="1772816"/>
            <a:ext cx="8712968" cy="4536504"/>
          </a:xfrm>
        </p:spPr>
        <p:txBody>
          <a:bodyPr>
            <a:noAutofit/>
          </a:bodyPr>
          <a:lstStyle/>
          <a:p>
            <a:pPr algn="l"/>
            <a:r>
              <a:rPr lang="en-MY" sz="1800" b="1" dirty="0">
                <a:solidFill>
                  <a:schemeClr val="bg1"/>
                </a:solidFill>
              </a:rPr>
              <a:t>“To do the right thing for the right reasons” </a:t>
            </a:r>
          </a:p>
          <a:p>
            <a:pPr algn="l"/>
            <a:r>
              <a:rPr lang="en-MY" sz="1800" b="1" dirty="0">
                <a:solidFill>
                  <a:schemeClr val="bg1"/>
                </a:solidFill>
              </a:rPr>
              <a:t>Check the Intention (</a:t>
            </a:r>
            <a:r>
              <a:rPr lang="en-MY" sz="1800" b="1" dirty="0" err="1">
                <a:solidFill>
                  <a:schemeClr val="bg1"/>
                </a:solidFill>
              </a:rPr>
              <a:t>Niat</a:t>
            </a:r>
            <a:r>
              <a:rPr lang="en-MY" sz="1800" b="1" dirty="0">
                <a:solidFill>
                  <a:schemeClr val="bg1"/>
                </a:solidFill>
              </a:rPr>
              <a:t>) underlying </a:t>
            </a:r>
          </a:p>
          <a:p>
            <a:pPr algn="l"/>
            <a:r>
              <a:rPr lang="en-MY" sz="1800" b="1" dirty="0">
                <a:solidFill>
                  <a:schemeClr val="bg1"/>
                </a:solidFill>
              </a:rPr>
              <a:t>the business existence  - Ethical Re-Purposing  of Business</a:t>
            </a:r>
          </a:p>
          <a:p>
            <a:pPr lvl="0" algn="r"/>
            <a:endParaRPr lang="en-MY" sz="1800" b="1" dirty="0">
              <a:solidFill>
                <a:schemeClr val="bg1"/>
              </a:solidFill>
            </a:endParaRPr>
          </a:p>
          <a:p>
            <a:pPr lvl="0" algn="r"/>
            <a:r>
              <a:rPr lang="en-MY" sz="1800" b="1" dirty="0">
                <a:solidFill>
                  <a:srgbClr val="FFFF00"/>
                </a:solidFill>
              </a:rPr>
              <a:t>Why is your business here? </a:t>
            </a:r>
          </a:p>
          <a:p>
            <a:pPr lvl="0" algn="r"/>
            <a:r>
              <a:rPr lang="en-MY" sz="1800" b="1" dirty="0">
                <a:solidFill>
                  <a:srgbClr val="FFFF00"/>
                </a:solidFill>
              </a:rPr>
              <a:t>What is the purpose of your business?</a:t>
            </a:r>
          </a:p>
          <a:p>
            <a:pPr lvl="0" algn="r"/>
            <a:r>
              <a:rPr lang="en-US" sz="1800" b="1" dirty="0">
                <a:solidFill>
                  <a:srgbClr val="FFFF00"/>
                </a:solidFill>
              </a:rPr>
              <a:t>What is your business about?</a:t>
            </a:r>
            <a:endParaRPr lang="en-MY" sz="1800" b="1" dirty="0">
              <a:solidFill>
                <a:srgbClr val="FFFF00"/>
              </a:solidFill>
            </a:endParaRPr>
          </a:p>
          <a:p>
            <a:pPr lvl="0" algn="r"/>
            <a:r>
              <a:rPr lang="en-MY" sz="1800" b="1" i="1" dirty="0" err="1">
                <a:solidFill>
                  <a:schemeClr val="bg1"/>
                </a:solidFill>
              </a:rPr>
              <a:t>Niat</a:t>
            </a:r>
            <a:r>
              <a:rPr lang="en-MY" sz="1800" b="1" dirty="0">
                <a:solidFill>
                  <a:schemeClr val="bg1"/>
                </a:solidFill>
              </a:rPr>
              <a:t> (Bahasa and </a:t>
            </a:r>
            <a:r>
              <a:rPr lang="en-MY" sz="1800" b="1" dirty="0" err="1">
                <a:solidFill>
                  <a:schemeClr val="bg1"/>
                </a:solidFill>
              </a:rPr>
              <a:t>نیّة</a:t>
            </a:r>
            <a:r>
              <a:rPr lang="en-MY" sz="1800" b="1" dirty="0">
                <a:solidFill>
                  <a:schemeClr val="bg1"/>
                </a:solidFill>
              </a:rPr>
              <a:t> in Arabic) is a concept referring to the intention one evokes in one's heart to do an act </a:t>
            </a:r>
          </a:p>
          <a:p>
            <a:pPr lvl="0" algn="r"/>
            <a:r>
              <a:rPr lang="en-MY" sz="1800" b="1" dirty="0">
                <a:solidFill>
                  <a:schemeClr val="bg1"/>
                </a:solidFill>
              </a:rPr>
              <a:t>for the sake of God (Allah) or otherwise.</a:t>
            </a:r>
          </a:p>
          <a:p>
            <a:pPr algn="r"/>
            <a:endParaRPr lang="en-MY" sz="1200" b="1" dirty="0">
              <a:solidFill>
                <a:schemeClr val="bg1"/>
              </a:solidFill>
            </a:endParaRPr>
          </a:p>
          <a:p>
            <a:pPr algn="r"/>
            <a:r>
              <a:rPr lang="en-MY" sz="1800" b="1" dirty="0">
                <a:solidFill>
                  <a:schemeClr val="bg1"/>
                </a:solidFill>
              </a:rPr>
              <a:t>So, in Islam, </a:t>
            </a:r>
            <a:r>
              <a:rPr lang="en-MY" sz="1800" b="1" i="1" dirty="0" err="1">
                <a:solidFill>
                  <a:schemeClr val="bg1"/>
                </a:solidFill>
              </a:rPr>
              <a:t>niat</a:t>
            </a:r>
            <a:r>
              <a:rPr lang="en-MY" sz="1800" b="1" dirty="0">
                <a:solidFill>
                  <a:schemeClr val="bg1"/>
                </a:solidFill>
              </a:rPr>
              <a:t> must precede an act, </a:t>
            </a:r>
          </a:p>
          <a:p>
            <a:pPr algn="r"/>
            <a:r>
              <a:rPr lang="en-MY" sz="1800" b="1" dirty="0">
                <a:solidFill>
                  <a:schemeClr val="bg1"/>
                </a:solidFill>
              </a:rPr>
              <a:t>as an act without a </a:t>
            </a:r>
            <a:r>
              <a:rPr lang="en-MY" sz="1800" b="1" i="1" dirty="0" err="1">
                <a:solidFill>
                  <a:schemeClr val="bg1"/>
                </a:solidFill>
              </a:rPr>
              <a:t>niat</a:t>
            </a:r>
            <a:r>
              <a:rPr lang="en-MY" sz="1800" b="1" dirty="0">
                <a:solidFill>
                  <a:schemeClr val="bg1"/>
                </a:solidFill>
              </a:rPr>
              <a:t> may not be not counted. </a:t>
            </a:r>
          </a:p>
        </p:txBody>
      </p:sp>
      <p:sp>
        <p:nvSpPr>
          <p:cNvPr id="2" name="Title 1"/>
          <p:cNvSpPr>
            <a:spLocks noGrp="1"/>
          </p:cNvSpPr>
          <p:nvPr>
            <p:ph type="ctrTitle"/>
          </p:nvPr>
        </p:nvSpPr>
        <p:spPr>
          <a:xfrm>
            <a:off x="0" y="188640"/>
            <a:ext cx="6012160" cy="1470025"/>
          </a:xfrm>
        </p:spPr>
        <p:txBody>
          <a:bodyPr>
            <a:noAutofit/>
          </a:bodyPr>
          <a:lstStyle/>
          <a:p>
            <a:pPr algn="r"/>
            <a:r>
              <a:rPr lang="en-MY" sz="3200" dirty="0">
                <a:solidFill>
                  <a:srgbClr val="FFFF00"/>
                </a:solidFill>
              </a:rPr>
              <a:t>Pillar #1:  Principle of Ethical Intention</a:t>
            </a:r>
            <a:br>
              <a:rPr lang="en-MY" sz="3200" dirty="0">
                <a:solidFill>
                  <a:srgbClr val="FFFF00"/>
                </a:solidFill>
              </a:rPr>
            </a:br>
            <a:r>
              <a:rPr lang="en-MY" sz="2400" dirty="0">
                <a:solidFill>
                  <a:srgbClr val="FF0000"/>
                </a:solidFill>
              </a:rPr>
              <a:t>Ethical Rationality /Ethical re-purposing </a:t>
            </a:r>
          </a:p>
        </p:txBody>
      </p:sp>
      <p:sp>
        <p:nvSpPr>
          <p:cNvPr id="4" name="Rectangle 3"/>
          <p:cNvSpPr/>
          <p:nvPr/>
        </p:nvSpPr>
        <p:spPr>
          <a:xfrm>
            <a:off x="36512" y="5901079"/>
            <a:ext cx="9144000" cy="1200329"/>
          </a:xfrm>
          <a:prstGeom prst="rect">
            <a:avLst/>
          </a:prstGeom>
        </p:spPr>
        <p:txBody>
          <a:bodyPr wrap="square">
            <a:spAutoFit/>
          </a:bodyPr>
          <a:lstStyle/>
          <a:p>
            <a:pPr lvl="0" algn="r"/>
            <a:r>
              <a:rPr lang="en-MY" sz="1200" b="1" dirty="0">
                <a:solidFill>
                  <a:schemeClr val="bg1"/>
                </a:solidFill>
              </a:rPr>
              <a:t>‘Umar b. al-</a:t>
            </a:r>
            <a:r>
              <a:rPr lang="en-MY" sz="1200" b="1" dirty="0" err="1">
                <a:solidFill>
                  <a:schemeClr val="bg1"/>
                </a:solidFill>
              </a:rPr>
              <a:t>Khattab</a:t>
            </a:r>
            <a:r>
              <a:rPr lang="en-MY" sz="1200" b="1" dirty="0">
                <a:solidFill>
                  <a:schemeClr val="bg1"/>
                </a:solidFill>
              </a:rPr>
              <a:t> narrated that the Prophet (S) said: </a:t>
            </a:r>
            <a:r>
              <a:rPr lang="en-MY" sz="1200" b="1" i="1" dirty="0">
                <a:solidFill>
                  <a:schemeClr val="bg1"/>
                </a:solidFill>
              </a:rPr>
              <a:t>“Deeds are [a result] only of the intentions [of the actor], and an individual is [rewarded] only according to that which he intends. Therefore, whosoever has emigrated (</a:t>
            </a:r>
            <a:r>
              <a:rPr lang="en-MY" sz="1200" b="1" i="1" dirty="0" err="1">
                <a:solidFill>
                  <a:schemeClr val="bg1"/>
                </a:solidFill>
              </a:rPr>
              <a:t>hijrah</a:t>
            </a:r>
            <a:r>
              <a:rPr lang="en-MY" sz="1200" b="1" i="1" dirty="0">
                <a:solidFill>
                  <a:schemeClr val="bg1"/>
                </a:solidFill>
              </a:rPr>
              <a:t>) for the sake of Allah and His messenger, then his emigration was for Allah and His messenger. Whosoever emigrated for the sake of worldly gain, or a woman [whom he desires] to marry, then his emigration is for the sake of that which [moved him] to emigrate.” </a:t>
            </a:r>
            <a:r>
              <a:rPr lang="en-MY" sz="1200" b="1" dirty="0">
                <a:solidFill>
                  <a:schemeClr val="bg1"/>
                </a:solidFill>
              </a:rPr>
              <a:t>-- Narrated by </a:t>
            </a:r>
            <a:r>
              <a:rPr lang="en-MY" sz="1200" b="1" dirty="0" err="1">
                <a:solidFill>
                  <a:schemeClr val="bg1"/>
                </a:solidFill>
              </a:rPr>
              <a:t>Bukhari</a:t>
            </a:r>
            <a:r>
              <a:rPr lang="en-MY" sz="1200" b="1" dirty="0">
                <a:solidFill>
                  <a:schemeClr val="bg1"/>
                </a:solidFill>
              </a:rPr>
              <a:t> and Muslim. </a:t>
            </a:r>
          </a:p>
          <a:p>
            <a:pPr algn="r"/>
            <a:endParaRPr lang="en-MY" sz="2400" b="1" dirty="0">
              <a:solidFill>
                <a:schemeClr val="bg1"/>
              </a:solidFill>
            </a:endParaRPr>
          </a:p>
        </p:txBody>
      </p:sp>
      <p:sp>
        <p:nvSpPr>
          <p:cNvPr id="6" name="Text Box 5">
            <a:extLst>
              <a:ext uri="{FF2B5EF4-FFF2-40B4-BE49-F238E27FC236}">
                <a16:creationId xmlns:a16="http://schemas.microsoft.com/office/drawing/2014/main" id="{7211D781-D3ED-4879-8A15-2FF046560F1F}"/>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212575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v9R7oRej1yM/TG7x69wsIAI/AAAAAAAAAIY/EdL0dVYXC04/s1600/comp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4624"/>
            <a:ext cx="3376464" cy="297214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79512" y="1844824"/>
            <a:ext cx="7232848" cy="4536504"/>
          </a:xfrm>
        </p:spPr>
        <p:txBody>
          <a:bodyPr>
            <a:noAutofit/>
          </a:bodyPr>
          <a:lstStyle/>
          <a:p>
            <a:pPr algn="l"/>
            <a:r>
              <a:rPr lang="en-MY" sz="1800" b="1" dirty="0">
                <a:solidFill>
                  <a:schemeClr val="bg1"/>
                </a:solidFill>
              </a:rPr>
              <a:t>How can the business provide an </a:t>
            </a:r>
          </a:p>
          <a:p>
            <a:pPr algn="l"/>
            <a:r>
              <a:rPr lang="en-MY" sz="3000" b="1" dirty="0">
                <a:solidFill>
                  <a:srgbClr val="FFFF00"/>
                </a:solidFill>
              </a:rPr>
              <a:t>ETHICAL LEADERSHIP?</a:t>
            </a:r>
            <a:endParaRPr lang="en-MY" sz="1800" b="1" dirty="0">
              <a:solidFill>
                <a:schemeClr val="bg1"/>
              </a:solidFill>
            </a:endParaRPr>
          </a:p>
          <a:p>
            <a:pPr algn="l"/>
            <a:endParaRPr lang="en-US" sz="1800" b="1" dirty="0">
              <a:solidFill>
                <a:schemeClr val="bg1"/>
              </a:solidFill>
            </a:endParaRPr>
          </a:p>
          <a:p>
            <a:pPr algn="l"/>
            <a:r>
              <a:rPr lang="en-US" sz="1800" b="1" dirty="0">
                <a:solidFill>
                  <a:schemeClr val="bg1"/>
                </a:solidFill>
              </a:rPr>
              <a:t>Rectifying the ‘sins’/ ‘mistakes’ of the industry:</a:t>
            </a:r>
          </a:p>
          <a:p>
            <a:endParaRPr lang="en-US" sz="3000" b="1" dirty="0">
              <a:solidFill>
                <a:schemeClr val="bg1"/>
              </a:solidFill>
            </a:endParaRPr>
          </a:p>
          <a:p>
            <a:r>
              <a:rPr lang="en-US" sz="3000" b="1" dirty="0">
                <a:solidFill>
                  <a:schemeClr val="bg1"/>
                </a:solidFill>
              </a:rPr>
              <a:t>Turn problems of the industry into a </a:t>
            </a:r>
            <a:r>
              <a:rPr lang="en-US" sz="4000" b="1" dirty="0">
                <a:solidFill>
                  <a:srgbClr val="FFFF00"/>
                </a:solidFill>
              </a:rPr>
              <a:t>strategic ethical purpose</a:t>
            </a:r>
            <a:endParaRPr lang="en-MY" sz="4000" b="1" dirty="0">
              <a:solidFill>
                <a:srgbClr val="FFFF00"/>
              </a:solidFill>
            </a:endParaRPr>
          </a:p>
          <a:p>
            <a:pPr lvl="0" algn="r"/>
            <a:endParaRPr lang="en-MY" sz="1800" b="1" dirty="0">
              <a:solidFill>
                <a:schemeClr val="bg1"/>
              </a:solidFill>
            </a:endParaRPr>
          </a:p>
        </p:txBody>
      </p:sp>
      <p:sp>
        <p:nvSpPr>
          <p:cNvPr id="2" name="Title 1"/>
          <p:cNvSpPr>
            <a:spLocks noGrp="1"/>
          </p:cNvSpPr>
          <p:nvPr>
            <p:ph type="ctrTitle"/>
          </p:nvPr>
        </p:nvSpPr>
        <p:spPr>
          <a:xfrm>
            <a:off x="0" y="188640"/>
            <a:ext cx="5647656" cy="1470025"/>
          </a:xfrm>
        </p:spPr>
        <p:txBody>
          <a:bodyPr>
            <a:noAutofit/>
          </a:bodyPr>
          <a:lstStyle/>
          <a:p>
            <a:pPr algn="r"/>
            <a:r>
              <a:rPr lang="en-MY" sz="3200" dirty="0">
                <a:solidFill>
                  <a:srgbClr val="FF0000"/>
                </a:solidFill>
              </a:rPr>
              <a:t>(cont.) Pillar #1: </a:t>
            </a:r>
            <a:br>
              <a:rPr lang="en-MY" sz="3200" dirty="0">
                <a:solidFill>
                  <a:srgbClr val="FF0000"/>
                </a:solidFill>
              </a:rPr>
            </a:br>
            <a:r>
              <a:rPr lang="en-MY" sz="3200" dirty="0">
                <a:solidFill>
                  <a:srgbClr val="FF0000"/>
                </a:solidFill>
              </a:rPr>
              <a:t>Principle of Ethical Rationality / </a:t>
            </a:r>
            <a:br>
              <a:rPr lang="en-MY" sz="3200" dirty="0">
                <a:solidFill>
                  <a:srgbClr val="FF0000"/>
                </a:solidFill>
              </a:rPr>
            </a:br>
            <a:r>
              <a:rPr lang="en-MY" sz="3200" dirty="0">
                <a:solidFill>
                  <a:srgbClr val="FF0000"/>
                </a:solidFill>
              </a:rPr>
              <a:t>Ethical re-purpos</a:t>
            </a:r>
            <a:r>
              <a:rPr lang="en-MY" sz="3600" dirty="0">
                <a:solidFill>
                  <a:srgbClr val="FF0000"/>
                </a:solidFill>
              </a:rPr>
              <a:t>ing </a:t>
            </a:r>
          </a:p>
        </p:txBody>
      </p:sp>
      <p:sp>
        <p:nvSpPr>
          <p:cNvPr id="4" name="Rectangle 3"/>
          <p:cNvSpPr/>
          <p:nvPr/>
        </p:nvSpPr>
        <p:spPr>
          <a:xfrm>
            <a:off x="0" y="5613047"/>
            <a:ext cx="9144000" cy="1200329"/>
          </a:xfrm>
          <a:prstGeom prst="rect">
            <a:avLst/>
          </a:prstGeom>
        </p:spPr>
        <p:txBody>
          <a:bodyPr wrap="square">
            <a:spAutoFit/>
          </a:bodyPr>
          <a:lstStyle/>
          <a:p>
            <a:pPr lvl="0" algn="r"/>
            <a:r>
              <a:rPr lang="en-MY" sz="1200" b="1" dirty="0">
                <a:solidFill>
                  <a:schemeClr val="bg1"/>
                </a:solidFill>
              </a:rPr>
              <a:t>‘Umar b. al-</a:t>
            </a:r>
            <a:r>
              <a:rPr lang="en-MY" sz="1200" b="1" dirty="0" err="1">
                <a:solidFill>
                  <a:schemeClr val="bg1"/>
                </a:solidFill>
              </a:rPr>
              <a:t>Khattab</a:t>
            </a:r>
            <a:r>
              <a:rPr lang="en-MY" sz="1200" b="1" dirty="0">
                <a:solidFill>
                  <a:schemeClr val="bg1"/>
                </a:solidFill>
              </a:rPr>
              <a:t> narrated that the Prophet (S) said: </a:t>
            </a:r>
            <a:r>
              <a:rPr lang="en-MY" sz="1200" b="1" i="1" dirty="0">
                <a:solidFill>
                  <a:schemeClr val="bg1"/>
                </a:solidFill>
              </a:rPr>
              <a:t>“Deeds are [a result] only of the intentions [of the actor], and an individual is [rewarded] only according to that which he intends. Therefore, whosoever has emigrated (</a:t>
            </a:r>
            <a:r>
              <a:rPr lang="en-MY" sz="1200" b="1" i="1" dirty="0" err="1">
                <a:solidFill>
                  <a:schemeClr val="bg1"/>
                </a:solidFill>
              </a:rPr>
              <a:t>hijrah</a:t>
            </a:r>
            <a:r>
              <a:rPr lang="en-MY" sz="1200" b="1" i="1" dirty="0">
                <a:solidFill>
                  <a:schemeClr val="bg1"/>
                </a:solidFill>
              </a:rPr>
              <a:t>) for the sake of Allah and His messenger, then his emigration was for Allah and His messenger. Whosoever emigrated for the sake of worldly gain, or a woman [whom he desires] to marry, then his emigration is for the sake of that which [moved him] to emigrate.” </a:t>
            </a:r>
            <a:r>
              <a:rPr lang="en-MY" sz="1200" b="1" dirty="0">
                <a:solidFill>
                  <a:schemeClr val="bg1"/>
                </a:solidFill>
              </a:rPr>
              <a:t>-- Narrated by </a:t>
            </a:r>
            <a:r>
              <a:rPr lang="en-MY" sz="1200" b="1" dirty="0" err="1">
                <a:solidFill>
                  <a:schemeClr val="bg1"/>
                </a:solidFill>
              </a:rPr>
              <a:t>Bukhari</a:t>
            </a:r>
            <a:r>
              <a:rPr lang="en-MY" sz="1200" b="1" dirty="0">
                <a:solidFill>
                  <a:schemeClr val="bg1"/>
                </a:solidFill>
              </a:rPr>
              <a:t> and Muslim. </a:t>
            </a:r>
          </a:p>
          <a:p>
            <a:pPr algn="r"/>
            <a:endParaRPr lang="en-MY" sz="2400" b="1" dirty="0">
              <a:solidFill>
                <a:schemeClr val="bg1"/>
              </a:solidFill>
            </a:endParaRPr>
          </a:p>
        </p:txBody>
      </p:sp>
      <p:sp>
        <p:nvSpPr>
          <p:cNvPr id="6" name="Text Box 5">
            <a:extLst>
              <a:ext uri="{FF2B5EF4-FFF2-40B4-BE49-F238E27FC236}">
                <a16:creationId xmlns:a16="http://schemas.microsoft.com/office/drawing/2014/main" id="{2BCBDA68-B17F-4201-A43C-FE108EE06285}"/>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2315636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tbn1.google.com/images?q=tbn:GWfF4tGowiXOCM:http://www.carolinelucasmep.org.uk/wp-content/uploads/animal-testing.jpg">
            <a:hlinkClick r:id="rId2"/>
          </p:cNvPr>
          <p:cNvPicPr>
            <a:picLocks noChangeAspect="1" noChangeArrowheads="1"/>
          </p:cNvPicPr>
          <p:nvPr/>
        </p:nvPicPr>
        <p:blipFill>
          <a:blip r:embed="rId3"/>
          <a:srcRect/>
          <a:stretch>
            <a:fillRect/>
          </a:stretch>
        </p:blipFill>
        <p:spPr bwMode="auto">
          <a:xfrm>
            <a:off x="1295400" y="2362200"/>
            <a:ext cx="1495752" cy="1752600"/>
          </a:xfrm>
          <a:prstGeom prst="rect">
            <a:avLst/>
          </a:prstGeom>
          <a:noFill/>
        </p:spPr>
      </p:pic>
      <p:pic>
        <p:nvPicPr>
          <p:cNvPr id="47122" name="Picture 18" descr="plastic ocean 2"/>
          <p:cNvPicPr>
            <a:picLocks noChangeAspect="1" noChangeArrowheads="1"/>
          </p:cNvPicPr>
          <p:nvPr/>
        </p:nvPicPr>
        <p:blipFill>
          <a:blip r:embed="rId4"/>
          <a:srcRect/>
          <a:stretch>
            <a:fillRect/>
          </a:stretch>
        </p:blipFill>
        <p:spPr bwMode="auto">
          <a:xfrm>
            <a:off x="2857500" y="3352800"/>
            <a:ext cx="3619500" cy="1780033"/>
          </a:xfrm>
          <a:prstGeom prst="rect">
            <a:avLst/>
          </a:prstGeom>
          <a:noFill/>
        </p:spPr>
      </p:pic>
      <p:sp>
        <p:nvSpPr>
          <p:cNvPr id="2" name="Title 1"/>
          <p:cNvSpPr>
            <a:spLocks noGrp="1"/>
          </p:cNvSpPr>
          <p:nvPr>
            <p:ph type="title"/>
          </p:nvPr>
        </p:nvSpPr>
        <p:spPr>
          <a:xfrm>
            <a:off x="457200" y="457200"/>
            <a:ext cx="8229600" cy="1447800"/>
          </a:xfrm>
        </p:spPr>
        <p:txBody>
          <a:bodyPr rtlCol="0">
            <a:normAutofit fontScale="90000"/>
          </a:bodyPr>
          <a:lstStyle/>
          <a:p>
            <a:pPr algn="l" eaLnBrk="1" fontAlgn="auto" hangingPunct="1">
              <a:spcAft>
                <a:spcPts val="0"/>
              </a:spcAft>
              <a:defRPr/>
            </a:pPr>
            <a:r>
              <a:rPr lang="en-US" dirty="0">
                <a:solidFill>
                  <a:schemeClr val="bg1">
                    <a:lumMod val="75000"/>
                  </a:schemeClr>
                </a:solidFill>
              </a:rPr>
              <a:t>Providing CSR Leadership through</a:t>
            </a:r>
            <a:br>
              <a:rPr lang="en-US" dirty="0">
                <a:solidFill>
                  <a:schemeClr val="bg1">
                    <a:lumMod val="75000"/>
                  </a:schemeClr>
                </a:solidFill>
              </a:rPr>
            </a:br>
            <a:r>
              <a:rPr lang="en-US" dirty="0">
                <a:solidFill>
                  <a:schemeClr val="bg1">
                    <a:lumMod val="75000"/>
                  </a:schemeClr>
                </a:solidFill>
              </a:rPr>
              <a:t>Industrial Rectification</a:t>
            </a:r>
            <a:br>
              <a:rPr lang="en-US" dirty="0">
                <a:solidFill>
                  <a:schemeClr val="bg1">
                    <a:lumMod val="75000"/>
                  </a:schemeClr>
                </a:solidFill>
              </a:rPr>
            </a:br>
            <a:endParaRPr lang="en-US" dirty="0">
              <a:solidFill>
                <a:schemeClr val="bg1"/>
              </a:solidFill>
            </a:endParaRPr>
          </a:p>
        </p:txBody>
      </p:sp>
      <p:sp>
        <p:nvSpPr>
          <p:cNvPr id="10" name="Text Box 5"/>
          <p:cNvSpPr txBox="1">
            <a:spLocks noChangeArrowheads="1"/>
          </p:cNvSpPr>
          <p:nvPr/>
        </p:nvSpPr>
        <p:spPr bwMode="auto">
          <a:xfrm>
            <a:off x="1752600" y="6364288"/>
            <a:ext cx="7327900" cy="646112"/>
          </a:xfrm>
          <a:prstGeom prst="rect">
            <a:avLst/>
          </a:prstGeom>
          <a:noFill/>
          <a:ln w="9525">
            <a:noFill/>
            <a:miter lim="800000"/>
            <a:headEnd/>
            <a:tailEnd/>
          </a:ln>
        </p:spPr>
        <p:txBody>
          <a:bodyPr>
            <a:spAutoFit/>
          </a:bodyPr>
          <a:lstStyle/>
          <a:p>
            <a:pPr algn="r" fontAlgn="auto">
              <a:spcBef>
                <a:spcPts val="0"/>
              </a:spcBef>
              <a:spcAft>
                <a:spcPts val="0"/>
              </a:spcAft>
              <a:defRPr/>
            </a:pPr>
            <a:r>
              <a:rPr lang="en-US" sz="1200" dirty="0">
                <a:solidFill>
                  <a:schemeClr val="accent3"/>
                </a:solidFill>
                <a:latin typeface="+mn-lt"/>
                <a:cs typeface="+mn-cs"/>
              </a:rPr>
              <a:t>Prepared by </a:t>
            </a:r>
            <a:r>
              <a:rPr lang="en-US" sz="1200" dirty="0" err="1">
                <a:solidFill>
                  <a:schemeClr val="accent3"/>
                </a:solidFill>
                <a:latin typeface="+mn-lt"/>
                <a:cs typeface="+mn-cs"/>
              </a:rPr>
              <a:t>Reevany</a:t>
            </a:r>
            <a:r>
              <a:rPr lang="en-US" sz="1200" dirty="0">
                <a:solidFill>
                  <a:schemeClr val="accent3"/>
                </a:solidFill>
                <a:latin typeface="+mn-lt"/>
                <a:cs typeface="+mn-cs"/>
              </a:rPr>
              <a:t> </a:t>
            </a:r>
            <a:r>
              <a:rPr lang="en-US" sz="1200" dirty="0" err="1">
                <a:solidFill>
                  <a:schemeClr val="accent3"/>
                </a:solidFill>
                <a:latin typeface="+mn-lt"/>
                <a:cs typeface="+mn-cs"/>
              </a:rPr>
              <a:t>Bustami</a:t>
            </a:r>
            <a:endParaRPr lang="en-US" sz="1200" dirty="0">
              <a:solidFill>
                <a:schemeClr val="accent3"/>
              </a:solidFill>
              <a:latin typeface="+mn-lt"/>
              <a:cs typeface="+mn-cs"/>
            </a:endParaRPr>
          </a:p>
          <a:p>
            <a:pPr algn="r" fontAlgn="auto">
              <a:spcBef>
                <a:spcPts val="0"/>
              </a:spcBef>
              <a:spcAft>
                <a:spcPts val="0"/>
              </a:spcAft>
              <a:defRPr/>
            </a:pPr>
            <a:r>
              <a:rPr lang="en-US" sz="1200" dirty="0">
                <a:latin typeface="+mn-lt"/>
                <a:cs typeface="+mn-cs"/>
                <a:hlinkClick r:id="rId5"/>
              </a:rPr>
              <a:t>cptagusm@gmail.com,</a:t>
            </a:r>
            <a:r>
              <a:rPr lang="en-US" sz="1200" dirty="0">
                <a:latin typeface="+mn-lt"/>
                <a:cs typeface="+mn-cs"/>
              </a:rPr>
              <a:t>, </a:t>
            </a:r>
            <a:r>
              <a:rPr lang="en-US" sz="1200" dirty="0">
                <a:latin typeface="+mn-lt"/>
                <a:cs typeface="+mn-cs"/>
                <a:hlinkClick r:id="rId6"/>
              </a:rPr>
              <a:t>reevany@usm.my</a:t>
            </a:r>
            <a:endParaRPr lang="en-US" sz="1200" dirty="0">
              <a:latin typeface="+mn-lt"/>
              <a:cs typeface="+mn-cs"/>
            </a:endParaRPr>
          </a:p>
          <a:p>
            <a:pPr algn="r" fontAlgn="auto">
              <a:spcBef>
                <a:spcPts val="0"/>
              </a:spcBef>
              <a:spcAft>
                <a:spcPts val="0"/>
              </a:spcAft>
              <a:defRPr/>
            </a:pPr>
            <a:endParaRPr lang="en-US" sz="1200" dirty="0">
              <a:latin typeface="+mn-lt"/>
              <a:cs typeface="+mn-cs"/>
            </a:endParaRPr>
          </a:p>
        </p:txBody>
      </p:sp>
      <p:sp>
        <p:nvSpPr>
          <p:cNvPr id="7" name="Rectangle 6"/>
          <p:cNvSpPr/>
          <p:nvPr/>
        </p:nvSpPr>
        <p:spPr>
          <a:xfrm>
            <a:off x="381000" y="4250323"/>
            <a:ext cx="4572000" cy="169277"/>
          </a:xfrm>
          <a:prstGeom prst="rect">
            <a:avLst/>
          </a:prstGeom>
        </p:spPr>
        <p:txBody>
          <a:bodyPr>
            <a:spAutoFit/>
          </a:bodyPr>
          <a:lstStyle/>
          <a:p>
            <a:r>
              <a:rPr lang="en-US" sz="500" dirty="0"/>
              <a:t>https://thebrightestman.wikispaces.com/file/view/Animal_Testing_Addbuster_by_mlndls.jpg</a:t>
            </a:r>
          </a:p>
        </p:txBody>
      </p:sp>
      <p:pic>
        <p:nvPicPr>
          <p:cNvPr id="47110" name="Picture 6" descr="http://tbn1.google.com/images?q=tbn:yGohyZGo59ee3M:http://4.bp.blogspot.com/_ZC2nsH64aOo/SP9p-6hHf-I/AAAAAAAAE3M/4eCBcsrHVyk/s320/carbon%2Bemission.jpg">
            <a:hlinkClick r:id="rId7"/>
          </p:cNvPr>
          <p:cNvPicPr>
            <a:picLocks noChangeAspect="1" noChangeArrowheads="1"/>
          </p:cNvPicPr>
          <p:nvPr/>
        </p:nvPicPr>
        <p:blipFill>
          <a:blip r:embed="rId8"/>
          <a:srcRect/>
          <a:stretch>
            <a:fillRect/>
          </a:stretch>
        </p:blipFill>
        <p:spPr bwMode="auto">
          <a:xfrm>
            <a:off x="7391400" y="2133600"/>
            <a:ext cx="1524000" cy="1524000"/>
          </a:xfrm>
          <a:prstGeom prst="rect">
            <a:avLst/>
          </a:prstGeom>
          <a:noFill/>
        </p:spPr>
      </p:pic>
      <p:pic>
        <p:nvPicPr>
          <p:cNvPr id="47112" name="Picture 8" descr="http://tbn3.google.com/images?q=tbn:3LTjK-5-6sQ6JM:http://www.sanfranciscosentinel.com/wp-content/uploads/2009/04/california-traffic1.jpg">
            <a:hlinkClick r:id="rId9"/>
          </p:cNvPr>
          <p:cNvPicPr>
            <a:picLocks noChangeAspect="1" noChangeArrowheads="1"/>
          </p:cNvPicPr>
          <p:nvPr/>
        </p:nvPicPr>
        <p:blipFill>
          <a:blip r:embed="rId10"/>
          <a:srcRect/>
          <a:stretch>
            <a:fillRect/>
          </a:stretch>
        </p:blipFill>
        <p:spPr bwMode="auto">
          <a:xfrm>
            <a:off x="6705600" y="3889800"/>
            <a:ext cx="2286000" cy="1063200"/>
          </a:xfrm>
          <a:prstGeom prst="rect">
            <a:avLst/>
          </a:prstGeom>
          <a:noFill/>
        </p:spPr>
      </p:pic>
      <p:sp>
        <p:nvSpPr>
          <p:cNvPr id="11" name="TextBox 10"/>
          <p:cNvSpPr txBox="1"/>
          <p:nvPr/>
        </p:nvSpPr>
        <p:spPr>
          <a:xfrm>
            <a:off x="457200" y="1411069"/>
            <a:ext cx="6567375" cy="646331"/>
          </a:xfrm>
          <a:prstGeom prst="rect">
            <a:avLst/>
          </a:prstGeom>
          <a:noFill/>
        </p:spPr>
        <p:txBody>
          <a:bodyPr wrap="none" rtlCol="0">
            <a:spAutoFit/>
          </a:bodyPr>
          <a:lstStyle/>
          <a:p>
            <a:r>
              <a:rPr lang="en-US" dirty="0">
                <a:solidFill>
                  <a:srgbClr val="FFC000"/>
                </a:solidFill>
              </a:rPr>
              <a:t>Key Questions: What’s wrong (the sins) with your industry? </a:t>
            </a:r>
          </a:p>
          <a:p>
            <a:r>
              <a:rPr lang="en-US" dirty="0">
                <a:solidFill>
                  <a:srgbClr val="FFC000"/>
                </a:solidFill>
              </a:rPr>
              <a:t>How to apply CSR leadership to rectify these mistakes/ weaknesses?</a:t>
            </a:r>
          </a:p>
        </p:txBody>
      </p:sp>
      <p:pic>
        <p:nvPicPr>
          <p:cNvPr id="47128" name="Picture 24" descr="http://tbn0.google.com/images?q=tbn:e-rYzD0Gvj0hHM:http://cdnseed.org/convention-summer/images/Logos/BASF.jpg">
            <a:hlinkClick r:id="rId11"/>
          </p:cNvPr>
          <p:cNvPicPr>
            <a:picLocks noChangeAspect="1" noChangeArrowheads="1"/>
          </p:cNvPicPr>
          <p:nvPr/>
        </p:nvPicPr>
        <p:blipFill>
          <a:blip r:embed="rId12"/>
          <a:srcRect/>
          <a:stretch>
            <a:fillRect/>
          </a:stretch>
        </p:blipFill>
        <p:spPr bwMode="auto">
          <a:xfrm>
            <a:off x="4572000" y="2057400"/>
            <a:ext cx="2438400" cy="1219200"/>
          </a:xfrm>
          <a:prstGeom prst="rect">
            <a:avLst/>
          </a:prstGeom>
          <a:noFill/>
        </p:spPr>
      </p:pic>
      <p:sp>
        <p:nvSpPr>
          <p:cNvPr id="19" name="Rectangle 18"/>
          <p:cNvSpPr/>
          <p:nvPr/>
        </p:nvSpPr>
        <p:spPr>
          <a:xfrm>
            <a:off x="4572000" y="3124200"/>
            <a:ext cx="3200400" cy="584775"/>
          </a:xfrm>
          <a:prstGeom prst="rect">
            <a:avLst/>
          </a:prstGeom>
        </p:spPr>
        <p:txBody>
          <a:bodyPr wrap="square">
            <a:spAutoFit/>
          </a:bodyPr>
          <a:lstStyle/>
          <a:p>
            <a:r>
              <a:rPr lang="en-US" sz="1600" dirty="0">
                <a:solidFill>
                  <a:schemeClr val="bg1"/>
                </a:solidFill>
              </a:rPr>
              <a:t>biodegradable polymer material </a:t>
            </a:r>
          </a:p>
          <a:p>
            <a:r>
              <a:rPr lang="en-US" sz="1600" dirty="0">
                <a:solidFill>
                  <a:schemeClr val="bg1"/>
                </a:solidFill>
              </a:rPr>
              <a:t>…compost  in 3 months</a:t>
            </a:r>
          </a:p>
        </p:txBody>
      </p:sp>
      <p:pic>
        <p:nvPicPr>
          <p:cNvPr id="47130" name="Picture 26" descr="See full size image">
            <a:hlinkClick r:id="rId13"/>
          </p:cNvPr>
          <p:cNvPicPr>
            <a:picLocks noChangeAspect="1" noChangeArrowheads="1"/>
          </p:cNvPicPr>
          <p:nvPr/>
        </p:nvPicPr>
        <p:blipFill>
          <a:blip r:embed="rId14"/>
          <a:srcRect/>
          <a:stretch>
            <a:fillRect/>
          </a:stretch>
        </p:blipFill>
        <p:spPr bwMode="auto">
          <a:xfrm>
            <a:off x="6781800" y="4876800"/>
            <a:ext cx="1475770" cy="1143000"/>
          </a:xfrm>
          <a:prstGeom prst="rect">
            <a:avLst/>
          </a:prstGeom>
          <a:noFill/>
        </p:spPr>
      </p:pic>
      <p:sp>
        <p:nvSpPr>
          <p:cNvPr id="21" name="Rectangle 20"/>
          <p:cNvSpPr/>
          <p:nvPr/>
        </p:nvSpPr>
        <p:spPr>
          <a:xfrm>
            <a:off x="7010400" y="5986046"/>
            <a:ext cx="2057400" cy="338554"/>
          </a:xfrm>
          <a:prstGeom prst="rect">
            <a:avLst/>
          </a:prstGeom>
        </p:spPr>
        <p:txBody>
          <a:bodyPr wrap="square">
            <a:spAutoFit/>
          </a:bodyPr>
          <a:lstStyle/>
          <a:p>
            <a:r>
              <a:rPr lang="en-US" sz="1600" dirty="0">
                <a:solidFill>
                  <a:schemeClr val="bg1"/>
                </a:solidFill>
              </a:rPr>
              <a:t>Emission-free car?</a:t>
            </a:r>
          </a:p>
        </p:txBody>
      </p:sp>
      <p:pic>
        <p:nvPicPr>
          <p:cNvPr id="47132" name="Picture 28" descr="http://tbn1.google.com/images?q=tbn:_iV9Gs4y9wq7BM:http://unitednine.com/index/wp-content/uploads/wpsc/product_images/bodyshop.jpg">
            <a:hlinkClick r:id="rId15"/>
          </p:cNvPr>
          <p:cNvPicPr>
            <a:picLocks noChangeAspect="1" noChangeArrowheads="1"/>
          </p:cNvPicPr>
          <p:nvPr/>
        </p:nvPicPr>
        <p:blipFill>
          <a:blip r:embed="rId16"/>
          <a:srcRect/>
          <a:stretch>
            <a:fillRect/>
          </a:stretch>
        </p:blipFill>
        <p:spPr bwMode="auto">
          <a:xfrm>
            <a:off x="457200" y="4618836"/>
            <a:ext cx="1981200" cy="2162964"/>
          </a:xfrm>
          <a:prstGeom prst="rect">
            <a:avLst/>
          </a:prstGeom>
          <a:noFill/>
        </p:spPr>
      </p:pic>
      <p:pic>
        <p:nvPicPr>
          <p:cNvPr id="47134" name="Picture 30" descr="http://tbn1.google.com/images?q=tbn:AwnVTgkKckysAM:http://musqcomau.melbourneitwebsites.com/images/bunny_logo_001.jpg">
            <a:hlinkClick r:id="rId17"/>
          </p:cNvPr>
          <p:cNvPicPr>
            <a:picLocks noChangeAspect="1" noChangeArrowheads="1"/>
          </p:cNvPicPr>
          <p:nvPr/>
        </p:nvPicPr>
        <p:blipFill>
          <a:blip r:embed="rId18"/>
          <a:srcRect/>
          <a:stretch>
            <a:fillRect/>
          </a:stretch>
        </p:blipFill>
        <p:spPr bwMode="auto">
          <a:xfrm>
            <a:off x="152400" y="3810000"/>
            <a:ext cx="732104" cy="771526"/>
          </a:xfrm>
          <a:prstGeom prst="rect">
            <a:avLst/>
          </a:prstGeom>
          <a:noFill/>
        </p:spPr>
      </p:pic>
      <p:pic>
        <p:nvPicPr>
          <p:cNvPr id="47136" name="Picture 32" descr="No_animal_testing_3">
            <a:hlinkClick r:id="rId19"/>
          </p:cNvPr>
          <p:cNvPicPr>
            <a:picLocks noChangeAspect="1" noChangeArrowheads="1"/>
          </p:cNvPicPr>
          <p:nvPr/>
        </p:nvPicPr>
        <p:blipFill>
          <a:blip r:embed="rId20"/>
          <a:srcRect/>
          <a:stretch>
            <a:fillRect/>
          </a:stretch>
        </p:blipFill>
        <p:spPr bwMode="auto">
          <a:xfrm>
            <a:off x="2514600" y="5181600"/>
            <a:ext cx="4038600" cy="1676400"/>
          </a:xfrm>
          <a:prstGeom prst="rect">
            <a:avLst/>
          </a:prstGeom>
          <a:noFill/>
        </p:spPr>
      </p:pic>
      <p:pic>
        <p:nvPicPr>
          <p:cNvPr id="47138" name="Picture 34" descr="http://tbn0.google.com/images?q=tbn:Kh3I_2l34ctrXM:http://www.hny-cosmetics.com/images/cosmetics-1.jpg">
            <a:hlinkClick r:id="rId21"/>
          </p:cNvPr>
          <p:cNvPicPr>
            <a:picLocks noChangeAspect="1" noChangeArrowheads="1"/>
          </p:cNvPicPr>
          <p:nvPr/>
        </p:nvPicPr>
        <p:blipFill>
          <a:blip r:embed="rId22"/>
          <a:srcRect/>
          <a:stretch>
            <a:fillRect/>
          </a:stretch>
        </p:blipFill>
        <p:spPr bwMode="auto">
          <a:xfrm>
            <a:off x="98503" y="2362200"/>
            <a:ext cx="1120698" cy="1392381"/>
          </a:xfrm>
          <a:prstGeom prst="rect">
            <a:avLst/>
          </a:prstGeom>
          <a:noFill/>
        </p:spPr>
      </p:pic>
    </p:spTree>
    <p:extLst>
      <p:ext uri="{BB962C8B-B14F-4D97-AF65-F5344CB8AC3E}">
        <p14:creationId xmlns:p14="http://schemas.microsoft.com/office/powerpoint/2010/main" val="4125880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8DAE1A-75F1-4720-B08F-00057E82A6AC}"/>
              </a:ext>
            </a:extLst>
          </p:cNvPr>
          <p:cNvPicPr>
            <a:picLocks noChangeAspect="1"/>
          </p:cNvPicPr>
          <p:nvPr/>
        </p:nvPicPr>
        <p:blipFill>
          <a:blip r:embed="rId2"/>
          <a:stretch>
            <a:fillRect/>
          </a:stretch>
        </p:blipFill>
        <p:spPr>
          <a:xfrm>
            <a:off x="179512" y="56422"/>
            <a:ext cx="3687580" cy="2764319"/>
          </a:xfrm>
          <a:prstGeom prst="rect">
            <a:avLst/>
          </a:prstGeom>
        </p:spPr>
      </p:pic>
      <p:pic>
        <p:nvPicPr>
          <p:cNvPr id="5" name="Picture 4">
            <a:extLst>
              <a:ext uri="{FF2B5EF4-FFF2-40B4-BE49-F238E27FC236}">
                <a16:creationId xmlns:a16="http://schemas.microsoft.com/office/drawing/2014/main" id="{BA5A1870-E2F8-4227-BD18-0F32AC1368B1}"/>
              </a:ext>
            </a:extLst>
          </p:cNvPr>
          <p:cNvPicPr>
            <a:picLocks noChangeAspect="1"/>
          </p:cNvPicPr>
          <p:nvPr/>
        </p:nvPicPr>
        <p:blipFill>
          <a:blip r:embed="rId3"/>
          <a:stretch>
            <a:fillRect/>
          </a:stretch>
        </p:blipFill>
        <p:spPr>
          <a:xfrm>
            <a:off x="2771800" y="2844596"/>
            <a:ext cx="6361718" cy="3752756"/>
          </a:xfrm>
          <a:prstGeom prst="rect">
            <a:avLst/>
          </a:prstGeom>
        </p:spPr>
      </p:pic>
      <p:pic>
        <p:nvPicPr>
          <p:cNvPr id="6" name="Picture 5">
            <a:extLst>
              <a:ext uri="{FF2B5EF4-FFF2-40B4-BE49-F238E27FC236}">
                <a16:creationId xmlns:a16="http://schemas.microsoft.com/office/drawing/2014/main" id="{4EA1C753-BE79-4876-BD32-854356505C5A}"/>
              </a:ext>
            </a:extLst>
          </p:cNvPr>
          <p:cNvPicPr>
            <a:picLocks noChangeAspect="1"/>
          </p:cNvPicPr>
          <p:nvPr/>
        </p:nvPicPr>
        <p:blipFill>
          <a:blip r:embed="rId4"/>
          <a:stretch>
            <a:fillRect/>
          </a:stretch>
        </p:blipFill>
        <p:spPr>
          <a:xfrm>
            <a:off x="5991668" y="517029"/>
            <a:ext cx="3095625" cy="2047875"/>
          </a:xfrm>
          <a:prstGeom prst="rect">
            <a:avLst/>
          </a:prstGeom>
        </p:spPr>
      </p:pic>
      <p:pic>
        <p:nvPicPr>
          <p:cNvPr id="7" name="Picture 6">
            <a:extLst>
              <a:ext uri="{FF2B5EF4-FFF2-40B4-BE49-F238E27FC236}">
                <a16:creationId xmlns:a16="http://schemas.microsoft.com/office/drawing/2014/main" id="{8D78D2CD-D459-4011-B51B-7A3485568593}"/>
              </a:ext>
            </a:extLst>
          </p:cNvPr>
          <p:cNvPicPr>
            <a:picLocks noChangeAspect="1"/>
          </p:cNvPicPr>
          <p:nvPr/>
        </p:nvPicPr>
        <p:blipFill>
          <a:blip r:embed="rId5"/>
          <a:stretch>
            <a:fillRect/>
          </a:stretch>
        </p:blipFill>
        <p:spPr>
          <a:xfrm>
            <a:off x="35496" y="3068960"/>
            <a:ext cx="3181350" cy="3219450"/>
          </a:xfrm>
          <a:prstGeom prst="rect">
            <a:avLst/>
          </a:prstGeom>
        </p:spPr>
      </p:pic>
      <p:pic>
        <p:nvPicPr>
          <p:cNvPr id="8" name="Picture 7">
            <a:extLst>
              <a:ext uri="{FF2B5EF4-FFF2-40B4-BE49-F238E27FC236}">
                <a16:creationId xmlns:a16="http://schemas.microsoft.com/office/drawing/2014/main" id="{1B1ED923-8F4D-4EB6-A499-B2C094333EA9}"/>
              </a:ext>
            </a:extLst>
          </p:cNvPr>
          <p:cNvPicPr>
            <a:picLocks noChangeAspect="1"/>
          </p:cNvPicPr>
          <p:nvPr/>
        </p:nvPicPr>
        <p:blipFill>
          <a:blip r:embed="rId6"/>
          <a:stretch>
            <a:fillRect/>
          </a:stretch>
        </p:blipFill>
        <p:spPr>
          <a:xfrm>
            <a:off x="2771800" y="47931"/>
            <a:ext cx="3013301" cy="2877013"/>
          </a:xfrm>
          <a:prstGeom prst="rect">
            <a:avLst/>
          </a:prstGeom>
        </p:spPr>
      </p:pic>
    </p:spTree>
    <p:extLst>
      <p:ext uri="{BB962C8B-B14F-4D97-AF65-F5344CB8AC3E}">
        <p14:creationId xmlns:p14="http://schemas.microsoft.com/office/powerpoint/2010/main" val="684105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32B73B-148F-411D-A085-4DECAAA30511}"/>
              </a:ext>
            </a:extLst>
          </p:cNvPr>
          <p:cNvPicPr>
            <a:picLocks noChangeAspect="1"/>
          </p:cNvPicPr>
          <p:nvPr/>
        </p:nvPicPr>
        <p:blipFill>
          <a:blip r:embed="rId2"/>
          <a:stretch>
            <a:fillRect/>
          </a:stretch>
        </p:blipFill>
        <p:spPr>
          <a:xfrm>
            <a:off x="4514364" y="3982263"/>
            <a:ext cx="4621070" cy="2599352"/>
          </a:xfrm>
          <a:prstGeom prst="rect">
            <a:avLst/>
          </a:prstGeom>
        </p:spPr>
      </p:pic>
      <p:pic>
        <p:nvPicPr>
          <p:cNvPr id="4" name="Picture 3">
            <a:extLst>
              <a:ext uri="{FF2B5EF4-FFF2-40B4-BE49-F238E27FC236}">
                <a16:creationId xmlns:a16="http://schemas.microsoft.com/office/drawing/2014/main" id="{F4BCAF08-71C5-4651-8B02-31978AECADE5}"/>
              </a:ext>
            </a:extLst>
          </p:cNvPr>
          <p:cNvPicPr>
            <a:picLocks noChangeAspect="1"/>
          </p:cNvPicPr>
          <p:nvPr/>
        </p:nvPicPr>
        <p:blipFill>
          <a:blip r:embed="rId3"/>
          <a:stretch>
            <a:fillRect/>
          </a:stretch>
        </p:blipFill>
        <p:spPr>
          <a:xfrm>
            <a:off x="5785798" y="332655"/>
            <a:ext cx="3349636" cy="3402613"/>
          </a:xfrm>
          <a:prstGeom prst="rect">
            <a:avLst/>
          </a:prstGeom>
        </p:spPr>
      </p:pic>
      <p:pic>
        <p:nvPicPr>
          <p:cNvPr id="6" name="Picture 5">
            <a:extLst>
              <a:ext uri="{FF2B5EF4-FFF2-40B4-BE49-F238E27FC236}">
                <a16:creationId xmlns:a16="http://schemas.microsoft.com/office/drawing/2014/main" id="{3C0D64D2-1123-4A65-A630-1B721064B3D2}"/>
              </a:ext>
            </a:extLst>
          </p:cNvPr>
          <p:cNvPicPr>
            <a:picLocks noChangeAspect="1"/>
          </p:cNvPicPr>
          <p:nvPr/>
        </p:nvPicPr>
        <p:blipFill>
          <a:blip r:embed="rId4"/>
          <a:stretch>
            <a:fillRect/>
          </a:stretch>
        </p:blipFill>
        <p:spPr>
          <a:xfrm>
            <a:off x="179512" y="2996952"/>
            <a:ext cx="4621070" cy="3600400"/>
          </a:xfrm>
          <a:prstGeom prst="rect">
            <a:avLst/>
          </a:prstGeom>
        </p:spPr>
      </p:pic>
      <p:pic>
        <p:nvPicPr>
          <p:cNvPr id="7" name="Picture 6">
            <a:extLst>
              <a:ext uri="{FF2B5EF4-FFF2-40B4-BE49-F238E27FC236}">
                <a16:creationId xmlns:a16="http://schemas.microsoft.com/office/drawing/2014/main" id="{A3DCDD55-0AA6-4650-B97D-FDAE039DC0BB}"/>
              </a:ext>
            </a:extLst>
          </p:cNvPr>
          <p:cNvPicPr>
            <a:picLocks noChangeAspect="1"/>
          </p:cNvPicPr>
          <p:nvPr/>
        </p:nvPicPr>
        <p:blipFill>
          <a:blip r:embed="rId5"/>
          <a:stretch>
            <a:fillRect/>
          </a:stretch>
        </p:blipFill>
        <p:spPr>
          <a:xfrm>
            <a:off x="161612" y="136761"/>
            <a:ext cx="3419872" cy="2564904"/>
          </a:xfrm>
          <a:prstGeom prst="rect">
            <a:avLst/>
          </a:prstGeom>
        </p:spPr>
      </p:pic>
      <p:pic>
        <p:nvPicPr>
          <p:cNvPr id="2050" name="Picture 2">
            <a:extLst>
              <a:ext uri="{FF2B5EF4-FFF2-40B4-BE49-F238E27FC236}">
                <a16:creationId xmlns:a16="http://schemas.microsoft.com/office/drawing/2014/main" id="{20FC86E2-2F45-4FB8-85A7-1DCA27EF0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182" y="265232"/>
            <a:ext cx="3349636"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19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v9R7oRej1yM/TG7x69wsIAI/AAAAAAAAAIY/EdL0dVYXC04/s1600/comp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4624"/>
            <a:ext cx="3376464" cy="297214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79512" y="1844824"/>
            <a:ext cx="7232848" cy="4536504"/>
          </a:xfrm>
        </p:spPr>
        <p:txBody>
          <a:bodyPr>
            <a:noAutofit/>
          </a:bodyPr>
          <a:lstStyle/>
          <a:p>
            <a:pPr algn="l"/>
            <a:r>
              <a:rPr lang="en-MY" sz="1800" b="1" dirty="0">
                <a:solidFill>
                  <a:schemeClr val="bg1"/>
                </a:solidFill>
              </a:rPr>
              <a:t>1. The Essence (Purpose) : The purpose is to have an Ethical / right reason(s) for starting and sustaining your business </a:t>
            </a:r>
          </a:p>
          <a:p>
            <a:pPr algn="l"/>
            <a:endParaRPr lang="en-US" sz="1800" b="1" dirty="0">
              <a:solidFill>
                <a:schemeClr val="bg1"/>
              </a:solidFill>
            </a:endParaRPr>
          </a:p>
          <a:p>
            <a:pPr algn="l"/>
            <a:r>
              <a:rPr lang="en-US" sz="1800" b="1" dirty="0">
                <a:solidFill>
                  <a:schemeClr val="bg1"/>
                </a:solidFill>
              </a:rPr>
              <a:t>2. The Benefits: </a:t>
            </a:r>
          </a:p>
          <a:p>
            <a:pPr marL="285750" indent="-285750" algn="l">
              <a:buFontTx/>
              <a:buChar char="-"/>
            </a:pPr>
            <a:r>
              <a:rPr lang="en-US" sz="1800" b="1" dirty="0">
                <a:solidFill>
                  <a:schemeClr val="bg1"/>
                </a:solidFill>
              </a:rPr>
              <a:t>It provides a higher purpose for organization &amp; its people &amp; its external stakeholders </a:t>
            </a:r>
          </a:p>
          <a:p>
            <a:pPr marL="285750" indent="-285750" algn="l">
              <a:buFontTx/>
              <a:buChar char="-"/>
            </a:pPr>
            <a:r>
              <a:rPr lang="en-US" sz="1800" b="1" dirty="0">
                <a:solidFill>
                  <a:schemeClr val="bg1"/>
                </a:solidFill>
              </a:rPr>
              <a:t>It can differentiate the organization in a ethical and strategic manner</a:t>
            </a:r>
          </a:p>
          <a:p>
            <a:pPr marL="285750" indent="-285750" algn="l">
              <a:buFontTx/>
              <a:buChar char="-"/>
            </a:pPr>
            <a:r>
              <a:rPr lang="en-US" sz="1800" b="1" dirty="0">
                <a:solidFill>
                  <a:schemeClr val="bg1"/>
                </a:solidFill>
              </a:rPr>
              <a:t>It demonstrates (ethical) leadership </a:t>
            </a:r>
          </a:p>
          <a:p>
            <a:pPr marL="285750" indent="-285750" algn="l">
              <a:buFontTx/>
              <a:buChar char="-"/>
            </a:pPr>
            <a:r>
              <a:rPr lang="en-US" sz="1800" b="1" dirty="0">
                <a:solidFill>
                  <a:schemeClr val="bg1"/>
                </a:solidFill>
              </a:rPr>
              <a:t>It directs actions and becomes a measure of success – functioning like a organizational compass</a:t>
            </a:r>
          </a:p>
          <a:p>
            <a:pPr marL="285750" indent="-285750" algn="l">
              <a:buFontTx/>
              <a:buChar char="-"/>
            </a:pPr>
            <a:endParaRPr lang="en-US" sz="1800" b="1" dirty="0">
              <a:solidFill>
                <a:schemeClr val="bg1"/>
              </a:solidFill>
            </a:endParaRPr>
          </a:p>
          <a:p>
            <a:pPr marL="285750" indent="-285750" algn="l">
              <a:buFontTx/>
              <a:buChar char="-"/>
            </a:pPr>
            <a:endParaRPr lang="en-US" sz="1800" b="1" dirty="0">
              <a:solidFill>
                <a:schemeClr val="bg1"/>
              </a:solidFill>
            </a:endParaRPr>
          </a:p>
          <a:p>
            <a:pPr algn="l"/>
            <a:endParaRPr lang="en-US" sz="1800" b="1" dirty="0">
              <a:solidFill>
                <a:schemeClr val="bg1"/>
              </a:solidFill>
            </a:endParaRPr>
          </a:p>
          <a:p>
            <a:pPr lvl="0" algn="r"/>
            <a:endParaRPr lang="en-MY" sz="1800" b="1" dirty="0">
              <a:solidFill>
                <a:schemeClr val="bg1"/>
              </a:solidFill>
            </a:endParaRPr>
          </a:p>
        </p:txBody>
      </p:sp>
      <p:sp>
        <p:nvSpPr>
          <p:cNvPr id="2" name="Title 1"/>
          <p:cNvSpPr>
            <a:spLocks noGrp="1"/>
          </p:cNvSpPr>
          <p:nvPr>
            <p:ph type="ctrTitle"/>
          </p:nvPr>
        </p:nvSpPr>
        <p:spPr>
          <a:xfrm>
            <a:off x="0" y="188640"/>
            <a:ext cx="5647656" cy="1470025"/>
          </a:xfrm>
        </p:spPr>
        <p:txBody>
          <a:bodyPr>
            <a:noAutofit/>
          </a:bodyPr>
          <a:lstStyle/>
          <a:p>
            <a:pPr algn="r"/>
            <a:r>
              <a:rPr lang="en-MY" sz="3200" dirty="0">
                <a:solidFill>
                  <a:srgbClr val="FF0000"/>
                </a:solidFill>
              </a:rPr>
              <a:t>(cont.) Pillar #1: </a:t>
            </a:r>
            <a:br>
              <a:rPr lang="en-MY" sz="3200" dirty="0">
                <a:solidFill>
                  <a:srgbClr val="FF0000"/>
                </a:solidFill>
              </a:rPr>
            </a:br>
            <a:r>
              <a:rPr lang="en-MY" sz="3200" dirty="0">
                <a:solidFill>
                  <a:srgbClr val="FF0000"/>
                </a:solidFill>
              </a:rPr>
              <a:t>Principle of Ethical Rationality / </a:t>
            </a:r>
            <a:br>
              <a:rPr lang="en-MY" sz="3200" dirty="0">
                <a:solidFill>
                  <a:srgbClr val="FF0000"/>
                </a:solidFill>
              </a:rPr>
            </a:br>
            <a:r>
              <a:rPr lang="en-MY" sz="3200" dirty="0">
                <a:solidFill>
                  <a:srgbClr val="FF0000"/>
                </a:solidFill>
              </a:rPr>
              <a:t>Ethical re-purpos</a:t>
            </a:r>
            <a:r>
              <a:rPr lang="en-MY" sz="3600" dirty="0">
                <a:solidFill>
                  <a:srgbClr val="FF0000"/>
                </a:solidFill>
              </a:rPr>
              <a:t>ing </a:t>
            </a:r>
          </a:p>
        </p:txBody>
      </p:sp>
      <p:sp>
        <p:nvSpPr>
          <p:cNvPr id="4" name="Rectangle 3"/>
          <p:cNvSpPr/>
          <p:nvPr/>
        </p:nvSpPr>
        <p:spPr>
          <a:xfrm>
            <a:off x="0" y="5301208"/>
            <a:ext cx="9144000" cy="1200329"/>
          </a:xfrm>
          <a:prstGeom prst="rect">
            <a:avLst/>
          </a:prstGeom>
        </p:spPr>
        <p:txBody>
          <a:bodyPr wrap="square">
            <a:spAutoFit/>
          </a:bodyPr>
          <a:lstStyle/>
          <a:p>
            <a:pPr lvl="0" algn="r"/>
            <a:r>
              <a:rPr lang="en-MY" sz="1200" b="1" dirty="0">
                <a:solidFill>
                  <a:schemeClr val="bg1"/>
                </a:solidFill>
              </a:rPr>
              <a:t>‘Umar b. al-</a:t>
            </a:r>
            <a:r>
              <a:rPr lang="en-MY" sz="1200" b="1" dirty="0" err="1">
                <a:solidFill>
                  <a:schemeClr val="bg1"/>
                </a:solidFill>
              </a:rPr>
              <a:t>Khattab</a:t>
            </a:r>
            <a:r>
              <a:rPr lang="en-MY" sz="1200" b="1" dirty="0">
                <a:solidFill>
                  <a:schemeClr val="bg1"/>
                </a:solidFill>
              </a:rPr>
              <a:t> narrated that the Prophet (S) said: </a:t>
            </a:r>
            <a:r>
              <a:rPr lang="en-MY" sz="1200" b="1" i="1" dirty="0">
                <a:solidFill>
                  <a:schemeClr val="bg1"/>
                </a:solidFill>
              </a:rPr>
              <a:t>“Deeds are [a result] only of the intentions [of the actor], and an individual is [rewarded] only according to that which he intends. Therefore, whosoever has emigrated (</a:t>
            </a:r>
            <a:r>
              <a:rPr lang="en-MY" sz="1200" b="1" i="1" dirty="0" err="1">
                <a:solidFill>
                  <a:schemeClr val="bg1"/>
                </a:solidFill>
              </a:rPr>
              <a:t>hijrah</a:t>
            </a:r>
            <a:r>
              <a:rPr lang="en-MY" sz="1200" b="1" i="1" dirty="0">
                <a:solidFill>
                  <a:schemeClr val="bg1"/>
                </a:solidFill>
              </a:rPr>
              <a:t>) for the sake of Allah and His messenger, then his emigration was for Allah and His messenger. Whosoever emigrated for the sake of worldly gain, or a woman [whom he desires] to marry, then his emigration is for the sake of that which [moved him] to emigrate.” </a:t>
            </a:r>
            <a:r>
              <a:rPr lang="en-MY" sz="1200" b="1" dirty="0">
                <a:solidFill>
                  <a:schemeClr val="bg1"/>
                </a:solidFill>
              </a:rPr>
              <a:t>-- Narrated by </a:t>
            </a:r>
            <a:r>
              <a:rPr lang="en-MY" sz="1200" b="1" dirty="0" err="1">
                <a:solidFill>
                  <a:schemeClr val="bg1"/>
                </a:solidFill>
              </a:rPr>
              <a:t>Bukhari</a:t>
            </a:r>
            <a:r>
              <a:rPr lang="en-MY" sz="1200" b="1" dirty="0">
                <a:solidFill>
                  <a:schemeClr val="bg1"/>
                </a:solidFill>
              </a:rPr>
              <a:t> and Muslim. </a:t>
            </a:r>
          </a:p>
          <a:p>
            <a:pPr algn="r"/>
            <a:endParaRPr lang="en-MY" sz="2400" b="1" dirty="0">
              <a:solidFill>
                <a:schemeClr val="bg1"/>
              </a:solidFill>
            </a:endParaRPr>
          </a:p>
        </p:txBody>
      </p:sp>
      <p:sp>
        <p:nvSpPr>
          <p:cNvPr id="6" name="Text Box 5">
            <a:extLst>
              <a:ext uri="{FF2B5EF4-FFF2-40B4-BE49-F238E27FC236}">
                <a16:creationId xmlns:a16="http://schemas.microsoft.com/office/drawing/2014/main" id="{8E46A0D6-58FE-4C36-AF2F-898A17119EE0}"/>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pic>
        <p:nvPicPr>
          <p:cNvPr id="7" name="Picture 2">
            <a:extLst>
              <a:ext uri="{FF2B5EF4-FFF2-40B4-BE49-F238E27FC236}">
                <a16:creationId xmlns:a16="http://schemas.microsoft.com/office/drawing/2014/main" id="{9838B37F-13AE-4E5A-85C5-254BFF74B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166F1A3-3025-4F44-8E1F-447F28073C5A}"/>
              </a:ext>
            </a:extLst>
          </p:cNvPr>
          <p:cNvSpPr txBox="1">
            <a:spLocks/>
          </p:cNvSpPr>
          <p:nvPr/>
        </p:nvSpPr>
        <p:spPr>
          <a:xfrm>
            <a:off x="665312" y="231454"/>
            <a:ext cx="8435280" cy="14478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defRPr/>
            </a:pPr>
            <a:r>
              <a:rPr lang="en-US" dirty="0" err="1">
                <a:solidFill>
                  <a:srgbClr val="002060"/>
                </a:solidFill>
              </a:rPr>
              <a:t>Bisnis</a:t>
            </a:r>
            <a:r>
              <a:rPr lang="en-US" dirty="0">
                <a:solidFill>
                  <a:srgbClr val="002060"/>
                </a:solidFill>
              </a:rPr>
              <a:t> </a:t>
            </a:r>
            <a:r>
              <a:rPr lang="en-US" dirty="0" err="1">
                <a:solidFill>
                  <a:srgbClr val="002060"/>
                </a:solidFill>
              </a:rPr>
              <a:t>sebagai</a:t>
            </a:r>
            <a:r>
              <a:rPr lang="en-US" dirty="0">
                <a:solidFill>
                  <a:srgbClr val="002060"/>
                </a:solidFill>
              </a:rPr>
              <a:t> </a:t>
            </a:r>
            <a:r>
              <a:rPr lang="en-US" dirty="0" err="1">
                <a:solidFill>
                  <a:srgbClr val="002060"/>
                </a:solidFill>
              </a:rPr>
              <a:t>satu</a:t>
            </a:r>
            <a:r>
              <a:rPr lang="en-US" dirty="0">
                <a:solidFill>
                  <a:srgbClr val="002060"/>
                </a:solidFill>
              </a:rPr>
              <a:t> </a:t>
            </a:r>
          </a:p>
          <a:p>
            <a:pPr algn="r">
              <a:defRPr/>
            </a:pPr>
            <a:r>
              <a:rPr lang="en-US" dirty="0">
                <a:solidFill>
                  <a:srgbClr val="002060"/>
                </a:solidFill>
              </a:rPr>
              <a:t>Ibadah </a:t>
            </a:r>
            <a:r>
              <a:rPr lang="en-US" dirty="0" err="1">
                <a:solidFill>
                  <a:srgbClr val="002060"/>
                </a:solidFill>
              </a:rPr>
              <a:t>yg</a:t>
            </a:r>
            <a:r>
              <a:rPr lang="en-US" dirty="0">
                <a:solidFill>
                  <a:srgbClr val="002060"/>
                </a:solidFill>
              </a:rPr>
              <a:t> </a:t>
            </a:r>
            <a:r>
              <a:rPr lang="en-US" dirty="0" err="1">
                <a:solidFill>
                  <a:srgbClr val="002060"/>
                </a:solidFill>
              </a:rPr>
              <a:t>BerMISI</a:t>
            </a:r>
            <a:br>
              <a:rPr lang="en-US" dirty="0">
                <a:solidFill>
                  <a:schemeClr val="bg1">
                    <a:lumMod val="75000"/>
                  </a:schemeClr>
                </a:solidFill>
              </a:rPr>
            </a:br>
            <a:endParaRPr lang="en-US" dirty="0">
              <a:solidFill>
                <a:schemeClr val="bg1"/>
              </a:solidFill>
            </a:endParaRPr>
          </a:p>
        </p:txBody>
      </p:sp>
    </p:spTree>
    <p:extLst>
      <p:ext uri="{BB962C8B-B14F-4D97-AF65-F5344CB8AC3E}">
        <p14:creationId xmlns:p14="http://schemas.microsoft.com/office/powerpoint/2010/main" val="219431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B9422-8EED-4558-86B3-A5DF215FD3BC}"/>
              </a:ext>
            </a:extLst>
          </p:cNvPr>
          <p:cNvPicPr>
            <a:picLocks noChangeAspect="1"/>
          </p:cNvPicPr>
          <p:nvPr/>
        </p:nvPicPr>
        <p:blipFill>
          <a:blip r:embed="rId2"/>
          <a:stretch>
            <a:fillRect/>
          </a:stretch>
        </p:blipFill>
        <p:spPr>
          <a:xfrm>
            <a:off x="0" y="385762"/>
            <a:ext cx="9144000" cy="6472238"/>
          </a:xfrm>
          <a:prstGeom prst="rect">
            <a:avLst/>
          </a:prstGeom>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107504" y="260648"/>
            <a:ext cx="8856984" cy="6597352"/>
          </a:xfrm>
        </p:spPr>
        <p:txBody>
          <a:bodyPr>
            <a:normAutofit fontScale="90000"/>
          </a:bodyPr>
          <a:lstStyle/>
          <a:p>
            <a:pPr algn="r">
              <a:lnSpc>
                <a:spcPct val="150000"/>
              </a:lnSpc>
              <a:spcAft>
                <a:spcPts val="750"/>
              </a:spcAft>
            </a:pPr>
            <a:r>
              <a:rPr lang="en-US" sz="27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Pilar </a:t>
            </a:r>
            <a:r>
              <a:rPr lang="en-US" sz="2700" b="1" dirty="0" err="1">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Kedua</a:t>
            </a:r>
            <a:r>
              <a:rPr lang="en-US" sz="27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t>
            </a: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PRINSIP PENAUNGAN KHALIFAH</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700" b="1" i="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(#2. Principle of Khalifah Stewardship)</a:t>
            </a:r>
            <a:br>
              <a:rPr lang="en-MY" sz="1350" dirty="0">
                <a:solidFill>
                  <a:srgbClr val="FF0000"/>
                </a:solidFill>
                <a:latin typeface="Book Antiqua" panose="02040602050305030304" pitchFamily="18" charset="0"/>
                <a:ea typeface="Calibri" panose="020F0502020204030204" pitchFamily="34" charset="0"/>
                <a:cs typeface="Times New Roman" panose="02020603050405020304" pitchFamily="18" charset="0"/>
              </a:rPr>
            </a:br>
            <a:r>
              <a:rPr lang="en-US" sz="1350" b="1" dirty="0">
                <a:solidFill>
                  <a:srgbClr val="FF0000"/>
                </a:solidFill>
                <a:latin typeface="Book Antiqua" panose="02040602050305030304" pitchFamily="18" charset="0"/>
                <a:ea typeface="Times New Roman" panose="02020603050405020304" pitchFamily="18" charset="0"/>
                <a:cs typeface="Times New Roman" panose="02020603050405020304" pitchFamily="18" charset="0"/>
              </a:rPr>
              <a:t> </a:t>
            </a:r>
            <a:br>
              <a:rPr lang="en-MY" sz="1350" dirty="0">
                <a:solidFill>
                  <a:srgbClr val="FF0000"/>
                </a:solidFill>
                <a:latin typeface="Book Antiqua" panose="02040602050305030304" pitchFamily="18" charset="0"/>
                <a:ea typeface="Calibri" panose="020F0502020204030204" pitchFamily="34" charset="0"/>
                <a:cs typeface="Times New Roman" panose="02020603050405020304" pitchFamily="18" charset="0"/>
              </a:rPr>
            </a:br>
            <a:r>
              <a:rPr lang="en-US" sz="1350" b="1" dirty="0">
                <a:solidFill>
                  <a:srgbClr val="FF0000"/>
                </a:solidFill>
                <a:latin typeface="Book Antiqua" panose="02040602050305030304" pitchFamily="18" charset="0"/>
                <a:ea typeface="Times New Roman" panose="02020603050405020304" pitchFamily="18" charset="0"/>
                <a:cs typeface="Times New Roman" panose="02020603050405020304" pitchFamily="18" charset="0"/>
              </a:rPr>
              <a:t> </a:t>
            </a:r>
            <a:br>
              <a:rPr lang="en-MY" sz="1350" dirty="0">
                <a:solidFill>
                  <a:srgbClr val="FF0000"/>
                </a:solidFill>
                <a:latin typeface="Book Antiqua" panose="02040602050305030304" pitchFamily="18" charset="0"/>
                <a:ea typeface="Calibri" panose="020F0502020204030204" pitchFamily="34" charset="0"/>
                <a:cs typeface="Times New Roman" panose="02020603050405020304" pitchFamily="18" charset="0"/>
              </a:rPr>
            </a:br>
            <a:r>
              <a:rPr lang="en-US" sz="2000" i="1" dirty="0">
                <a:solidFill>
                  <a:srgbClr val="99FF33"/>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Kita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awal</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mulanya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makhluk</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rohani,yang</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kemudian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diberi</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jasad</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fisik</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oleh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Tuhan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dengan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tugas</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menghamba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kepada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-Nya dan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menjadi</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b="1"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khalifah</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untuk</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kebaikan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alam</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semesta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Kalau</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kedua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peran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ini</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bisa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kita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jalankan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aku</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yakin</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manusia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dalam</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puncak</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bahagia</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t>
            </a:r>
            <a:br>
              <a:rPr lang="en-MY" sz="2000" dirty="0">
                <a:solidFill>
                  <a:schemeClr val="bg1">
                    <a:lumMod val="95000"/>
                  </a:schemeClr>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Ahmad </a:t>
            </a:r>
            <a:r>
              <a:rPr lang="en-US" sz="2000"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Fuadi</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000" i="1" dirty="0" err="1">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dalam</a:t>
            </a:r>
            <a:r>
              <a:rPr lang="en-US" sz="2000"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Novel</a:t>
            </a:r>
            <a:r>
              <a:rPr lang="en-US" sz="2000" i="1" dirty="0">
                <a:solidFill>
                  <a:schemeClr val="bg1">
                    <a:lumMod val="95000"/>
                  </a:schemeClr>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Satu Muara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t>
            </a:r>
            <a:br>
              <a:rPr lang="en-MY"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endParaRPr lang="en-MY" sz="2000" dirty="0">
              <a:solidFill>
                <a:srgbClr val="99FF33"/>
              </a:solidFill>
              <a:effectLst>
                <a:glow rad="228600">
                  <a:schemeClr val="accent5">
                    <a:satMod val="175000"/>
                    <a:alpha val="40000"/>
                  </a:schemeClr>
                </a:glow>
              </a:effectLst>
              <a:latin typeface="Book Antiqua" panose="02040602050305030304" pitchFamily="18" charset="0"/>
            </a:endParaRPr>
          </a:p>
        </p:txBody>
      </p:sp>
      <p:sp>
        <p:nvSpPr>
          <p:cNvPr id="5" name="TextBox 4">
            <a:extLst>
              <a:ext uri="{FF2B5EF4-FFF2-40B4-BE49-F238E27FC236}">
                <a16:creationId xmlns:a16="http://schemas.microsoft.com/office/drawing/2014/main" id="{C2F07358-BC63-4FEE-BDC6-3820BEF5E435}"/>
              </a:ext>
            </a:extLst>
          </p:cNvPr>
          <p:cNvSpPr txBox="1"/>
          <p:nvPr/>
        </p:nvSpPr>
        <p:spPr>
          <a:xfrm>
            <a:off x="107504" y="6472238"/>
            <a:ext cx="4586514" cy="276999"/>
          </a:xfrm>
          <a:prstGeom prst="rect">
            <a:avLst/>
          </a:prstGeom>
          <a:noFill/>
        </p:spPr>
        <p:txBody>
          <a:bodyPr wrap="square">
            <a:spAutoFit/>
          </a:bodyPr>
          <a:lstStyle/>
          <a:p>
            <a:r>
              <a:rPr lang="en-MY" sz="1200" dirty="0"/>
              <a:t>https://www.scienceworld.ca/stories/how-old-is-our-universe/</a:t>
            </a:r>
          </a:p>
        </p:txBody>
      </p:sp>
    </p:spTree>
    <p:extLst>
      <p:ext uri="{BB962C8B-B14F-4D97-AF65-F5344CB8AC3E}">
        <p14:creationId xmlns:p14="http://schemas.microsoft.com/office/powerpoint/2010/main" val="86035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83" b="88889" l="9972" r="100000"/>
                    </a14:imgEffect>
                  </a14:imgLayer>
                </a14:imgProps>
              </a:ext>
              <a:ext uri="{28A0092B-C50C-407E-A947-70E740481C1C}">
                <a14:useLocalDpi xmlns:a14="http://schemas.microsoft.com/office/drawing/2010/main" val="0"/>
              </a:ext>
            </a:extLst>
          </a:blip>
          <a:srcRect l="26210"/>
          <a:stretch/>
        </p:blipFill>
        <p:spPr bwMode="auto">
          <a:xfrm>
            <a:off x="7109129" y="1855561"/>
            <a:ext cx="1855359" cy="164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upload.wikimedia.org/wikipedia/commons/thumb/e/e6/Community_Circle_at_OUR_Ecovillage.jpg/220px-Community_Circle_at_OUR_Ecovillage.jpg">
            <a:hlinkClick r:id="rId4"/>
          </p:cNvPr>
          <p:cNvPicPr>
            <a:picLocks noChangeAspect="1" noChangeArrowheads="1"/>
          </p:cNvPicPr>
          <p:nvPr/>
        </p:nvPicPr>
        <p:blipFill>
          <a:blip r:embed="rId5" cstate="print"/>
          <a:srcRect/>
          <a:stretch>
            <a:fillRect/>
          </a:stretch>
        </p:blipFill>
        <p:spPr bwMode="auto">
          <a:xfrm>
            <a:off x="77659" y="188640"/>
            <a:ext cx="3198197" cy="2324100"/>
          </a:xfrm>
          <a:prstGeom prst="rect">
            <a:avLst/>
          </a:prstGeom>
          <a:noFill/>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2774246"/>
            <a:ext cx="3600401" cy="202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987824" y="-171400"/>
            <a:ext cx="6048672" cy="2592288"/>
          </a:xfrm>
        </p:spPr>
        <p:txBody>
          <a:bodyPr>
            <a:normAutofit/>
          </a:bodyPr>
          <a:lstStyle/>
          <a:p>
            <a:pPr algn="r"/>
            <a:r>
              <a:rPr lang="en-MY" sz="2700" dirty="0">
                <a:solidFill>
                  <a:srgbClr val="FFFF00"/>
                </a:solidFill>
                <a:effectLst>
                  <a:glow rad="101600">
                    <a:srgbClr val="FFFF00">
                      <a:alpha val="40000"/>
                    </a:srgbClr>
                  </a:glow>
                </a:effectLst>
              </a:rPr>
              <a:t>Pillar #2:</a:t>
            </a:r>
            <a:br>
              <a:rPr lang="en-MY" dirty="0">
                <a:solidFill>
                  <a:srgbClr val="FFFF00"/>
                </a:solidFill>
                <a:effectLst>
                  <a:glow rad="101600">
                    <a:srgbClr val="FFFF00">
                      <a:alpha val="40000"/>
                    </a:srgbClr>
                  </a:glow>
                </a:effectLst>
              </a:rPr>
            </a:br>
            <a:r>
              <a:rPr lang="en-MY" dirty="0" err="1">
                <a:solidFill>
                  <a:srgbClr val="FFFF00"/>
                </a:solidFill>
                <a:effectLst>
                  <a:glow rad="101600">
                    <a:srgbClr val="FFFF00">
                      <a:alpha val="40000"/>
                    </a:srgbClr>
                  </a:glow>
                </a:effectLst>
              </a:rPr>
              <a:t>Prinsip</a:t>
            </a:r>
            <a:r>
              <a:rPr lang="en-MY" dirty="0">
                <a:solidFill>
                  <a:srgbClr val="FFFF00"/>
                </a:solidFill>
                <a:effectLst>
                  <a:glow rad="101600">
                    <a:srgbClr val="FFFF00">
                      <a:alpha val="40000"/>
                    </a:srgbClr>
                  </a:glow>
                </a:effectLst>
              </a:rPr>
              <a:t> </a:t>
            </a:r>
            <a:br>
              <a:rPr lang="en-MY" dirty="0">
                <a:solidFill>
                  <a:srgbClr val="FFFF00"/>
                </a:solidFill>
                <a:effectLst>
                  <a:glow rad="101600">
                    <a:srgbClr val="FFFF00">
                      <a:alpha val="40000"/>
                    </a:srgbClr>
                  </a:glow>
                </a:effectLst>
              </a:rPr>
            </a:br>
            <a:r>
              <a:rPr lang="en-MY" dirty="0" err="1">
                <a:solidFill>
                  <a:srgbClr val="FFFF00"/>
                </a:solidFill>
                <a:effectLst>
                  <a:glow rad="101600">
                    <a:srgbClr val="FFFF00">
                      <a:alpha val="40000"/>
                    </a:srgbClr>
                  </a:glow>
                </a:effectLst>
              </a:rPr>
              <a:t>Penaungan</a:t>
            </a:r>
            <a:r>
              <a:rPr lang="en-MY" dirty="0">
                <a:solidFill>
                  <a:srgbClr val="FFFF00"/>
                </a:solidFill>
                <a:effectLst>
                  <a:glow rad="101600">
                    <a:srgbClr val="FFFF00">
                      <a:alpha val="40000"/>
                    </a:srgbClr>
                  </a:glow>
                </a:effectLst>
              </a:rPr>
              <a:t> Khalifah  </a:t>
            </a:r>
            <a:br>
              <a:rPr lang="en-MY" dirty="0">
                <a:solidFill>
                  <a:srgbClr val="00B050"/>
                </a:solidFill>
                <a:effectLst>
                  <a:glow rad="101600">
                    <a:srgbClr val="FFFF00">
                      <a:alpha val="40000"/>
                    </a:srgbClr>
                  </a:glow>
                </a:effectLst>
              </a:rPr>
            </a:br>
            <a:r>
              <a:rPr lang="en-MY" sz="3000" dirty="0">
                <a:solidFill>
                  <a:srgbClr val="FFFF00"/>
                </a:solidFill>
                <a:effectLst>
                  <a:glow rad="101600">
                    <a:srgbClr val="FFFF00">
                      <a:alpha val="40000"/>
                    </a:srgbClr>
                  </a:glow>
                </a:effectLst>
              </a:rPr>
              <a:t>Principle of Khalifah Stewardship</a:t>
            </a:r>
          </a:p>
        </p:txBody>
      </p:sp>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91" y="4869160"/>
            <a:ext cx="2610531"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76815" y="2129564"/>
            <a:ext cx="295959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1.Tanggungjawab </a:t>
            </a:r>
            <a:r>
              <a:rPr kumimoji="0" lang="en-US" sz="1800" b="1" i="0" u="none" strike="noStrike" kern="1200" cap="none" spc="0" normalizeH="0" baseline="0" noProof="0" dirty="0" err="1">
                <a:ln>
                  <a:noFill/>
                </a:ln>
                <a:solidFill>
                  <a:srgbClr val="FFFF00"/>
                </a:solidFill>
                <a:effectLst/>
                <a:uLnTx/>
                <a:uFillTx/>
                <a:latin typeface="Calibri"/>
                <a:ea typeface="+mn-ea"/>
                <a:cs typeface="+mn-cs"/>
              </a:rPr>
              <a:t>Komunitas</a:t>
            </a: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a:ea typeface="+mn-ea"/>
                <a:cs typeface="+mn-cs"/>
              </a:rPr>
              <a:t>Community  Responsibility</a:t>
            </a:r>
            <a:endParaRPr kumimoji="0" lang="en-MY" sz="1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TextBox 8"/>
          <p:cNvSpPr txBox="1"/>
          <p:nvPr/>
        </p:nvSpPr>
        <p:spPr>
          <a:xfrm>
            <a:off x="2987824" y="5842221"/>
            <a:ext cx="2595582" cy="8617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4.Tanggungjawab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uLnTx/>
                <a:uFillTx/>
                <a:latin typeface="Calibri"/>
                <a:ea typeface="+mn-ea"/>
                <a:cs typeface="+mn-cs"/>
              </a:rPr>
              <a:t>Produk</a:t>
            </a:r>
            <a:r>
              <a:rPr kumimoji="0" lang="en-US" sz="1800" b="1" i="0" u="none" strike="noStrike" kern="1200" cap="none" spc="0" normalizeH="0" baseline="0" noProof="0" dirty="0">
                <a:ln>
                  <a:noFill/>
                </a:ln>
                <a:solidFill>
                  <a:srgbClr val="FFFF00"/>
                </a:solidFill>
                <a:effectLst/>
                <a:uLnTx/>
                <a:uFillTx/>
                <a:latin typeface="Calibri"/>
                <a:ea typeface="+mn-ea"/>
                <a:cs typeface="+mn-cs"/>
              </a:rPr>
              <a:t> &amp; Jasa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a:ea typeface="+mn-ea"/>
                <a:cs typeface="+mn-cs"/>
              </a:rPr>
              <a:t>Product &amp; Service Responsibility</a:t>
            </a:r>
            <a:endParaRPr kumimoji="0" lang="en-MY" sz="1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0" name="TextBox 9"/>
          <p:cNvSpPr txBox="1"/>
          <p:nvPr/>
        </p:nvSpPr>
        <p:spPr>
          <a:xfrm>
            <a:off x="1567071" y="4204833"/>
            <a:ext cx="2969980"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2.Tanggungjawab </a:t>
            </a:r>
            <a:r>
              <a:rPr kumimoji="0" lang="en-US" sz="1800" b="1" i="0" u="none" strike="noStrike" kern="1200" cap="none" spc="0" normalizeH="0" baseline="0" noProof="0" dirty="0" err="1">
                <a:ln>
                  <a:noFill/>
                </a:ln>
                <a:solidFill>
                  <a:srgbClr val="FFFF00"/>
                </a:solidFill>
                <a:effectLst/>
                <a:uLnTx/>
                <a:uFillTx/>
                <a:latin typeface="Calibri"/>
                <a:ea typeface="+mn-ea"/>
                <a:cs typeface="+mn-cs"/>
              </a:rPr>
              <a:t>Lingkungan</a:t>
            </a: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a:ea typeface="+mn-ea"/>
                <a:cs typeface="+mn-cs"/>
              </a:rPr>
              <a:t>Environmental Responsibility</a:t>
            </a:r>
            <a:endParaRPr kumimoji="0" lang="en-MY" sz="1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1" name="TextBox 10"/>
          <p:cNvSpPr txBox="1"/>
          <p:nvPr/>
        </p:nvSpPr>
        <p:spPr>
          <a:xfrm>
            <a:off x="1355477" y="4857059"/>
            <a:ext cx="314451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3.Tanggungjawab </a:t>
            </a:r>
            <a:r>
              <a:rPr kumimoji="0" lang="en-US" sz="1800" b="1" i="0" u="none" strike="noStrike" kern="1200" cap="none" spc="0" normalizeH="0" baseline="0" noProof="0" dirty="0" err="1">
                <a:ln>
                  <a:noFill/>
                </a:ln>
                <a:solidFill>
                  <a:srgbClr val="FFFF00"/>
                </a:solidFill>
                <a:effectLst/>
                <a:uLnTx/>
                <a:uFillTx/>
                <a:latin typeface="Calibri"/>
                <a:ea typeface="+mn-ea"/>
                <a:cs typeface="+mn-cs"/>
              </a:rPr>
              <a:t>Tempat</a:t>
            </a:r>
            <a:r>
              <a:rPr kumimoji="0" lang="en-US" sz="1800" b="1" i="0" u="none" strike="noStrike" kern="1200" cap="none" spc="0" normalizeH="0" baseline="0" noProof="0" dirty="0">
                <a:ln>
                  <a:noFill/>
                </a:ln>
                <a:solidFill>
                  <a:srgbClr val="FFFF00"/>
                </a:solidFill>
                <a:effectLst/>
                <a:uLnTx/>
                <a:uFillTx/>
                <a:latin typeface="Calibri"/>
                <a:ea typeface="+mn-ea"/>
                <a:cs typeface="+mn-cs"/>
              </a:rPr>
              <a:t> </a:t>
            </a:r>
            <a:r>
              <a:rPr kumimoji="0" lang="en-US" sz="1800" b="1" i="0" u="none" strike="noStrike" kern="1200" cap="none" spc="0" normalizeH="0" baseline="0" noProof="0" dirty="0" err="1">
                <a:ln>
                  <a:noFill/>
                </a:ln>
                <a:solidFill>
                  <a:srgbClr val="FFFF00"/>
                </a:solidFill>
                <a:effectLst/>
                <a:uLnTx/>
                <a:uFillTx/>
                <a:latin typeface="Calibri"/>
                <a:ea typeface="+mn-ea"/>
                <a:cs typeface="+mn-cs"/>
              </a:rPr>
              <a:t>Kerja</a:t>
            </a: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a:ea typeface="+mn-ea"/>
                <a:cs typeface="+mn-cs"/>
              </a:rPr>
              <a:t>Workplace responsibility</a:t>
            </a:r>
            <a:endParaRPr kumimoji="0" lang="en-MY" sz="14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026" name="Picture 2" descr="C:\Users\ARK\Pictures\monsant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4" y="3429000"/>
            <a:ext cx="3384373" cy="33123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a:extLst>
              <a:ext uri="{FF2B5EF4-FFF2-40B4-BE49-F238E27FC236}">
                <a16:creationId xmlns:a16="http://schemas.microsoft.com/office/drawing/2014/main" id="{8D226F98-11B4-4CDB-BC29-B4873B0EA7F6}"/>
              </a:ext>
            </a:extLst>
          </p:cNvPr>
          <p:cNvSpPr txBox="1">
            <a:spLocks noChangeArrowheads="1"/>
          </p:cNvSpPr>
          <p:nvPr/>
        </p:nvSpPr>
        <p:spPr bwMode="auto">
          <a:xfrm>
            <a:off x="35496" y="6670521"/>
            <a:ext cx="3816424"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BBB59"/>
                </a:solidFill>
                <a:effectLst/>
                <a:uLnTx/>
                <a:uFillTx/>
                <a:latin typeface="Calibri"/>
                <a:ea typeface="+mn-ea"/>
                <a:cs typeface="+mn-cs"/>
              </a:rPr>
              <a:t>by Mohammad Reevany Bustami </a:t>
            </a:r>
            <a:r>
              <a:rPr kumimoji="0" lang="en-US" sz="1000" b="0" i="0" u="none" strike="noStrike" kern="1200" cap="none" spc="0" normalizeH="0" baseline="0" noProof="0" dirty="0">
                <a:ln>
                  <a:noFill/>
                </a:ln>
                <a:solidFill>
                  <a:prstClr val="white">
                    <a:lumMod val="75000"/>
                  </a:prstClr>
                </a:solidFill>
                <a:effectLst/>
                <a:uLnTx/>
                <a:uFillTx/>
                <a:latin typeface="Calibri"/>
                <a:ea typeface="+mn-ea"/>
                <a:cs typeface="+mn-cs"/>
                <a:hlinkClick r:id="rId9"/>
              </a:rPr>
              <a:t>reevany@usm.my</a:t>
            </a:r>
            <a:endParaRPr kumimoji="0" lang="en-US" sz="1000" b="0" i="0" u="none" strike="noStrike" kern="1200" cap="none" spc="0" normalizeH="0" baseline="0" noProof="0" dirty="0">
              <a:ln>
                <a:noFill/>
              </a:ln>
              <a:solidFill>
                <a:prstClr val="white">
                  <a:lumMod val="75000"/>
                </a:prstClr>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
        <p:nvSpPr>
          <p:cNvPr id="15" name="Subtitle 2">
            <a:extLst>
              <a:ext uri="{FF2B5EF4-FFF2-40B4-BE49-F238E27FC236}">
                <a16:creationId xmlns:a16="http://schemas.microsoft.com/office/drawing/2014/main" id="{E24CA668-18E9-4C79-B8E4-3839B1496931}"/>
              </a:ext>
            </a:extLst>
          </p:cNvPr>
          <p:cNvSpPr>
            <a:spLocks noGrp="1"/>
          </p:cNvSpPr>
          <p:nvPr>
            <p:ph type="subTitle" idx="1"/>
          </p:nvPr>
        </p:nvSpPr>
        <p:spPr>
          <a:xfrm>
            <a:off x="3635895" y="2187448"/>
            <a:ext cx="5328593" cy="1169544"/>
          </a:xfrm>
        </p:spPr>
        <p:txBody>
          <a:bodyPr>
            <a:normAutofit fontScale="92500" lnSpcReduction="20000"/>
          </a:bodyPr>
          <a:lstStyle/>
          <a:p>
            <a:pPr algn="r"/>
            <a:endParaRPr lang="en-MY" sz="2400" dirty="0">
              <a:solidFill>
                <a:schemeClr val="bg1"/>
              </a:solidFill>
            </a:endParaRPr>
          </a:p>
          <a:p>
            <a:pPr algn="r"/>
            <a:r>
              <a:rPr lang="en-MY" sz="2400" dirty="0">
                <a:solidFill>
                  <a:schemeClr val="bg1"/>
                </a:solidFill>
                <a:effectLst>
                  <a:glow rad="63500">
                    <a:schemeClr val="accent1">
                      <a:satMod val="175000"/>
                      <a:alpha val="40000"/>
                    </a:schemeClr>
                  </a:glow>
                  <a:outerShdw blurRad="38100" dist="38100" dir="2700000" algn="tl">
                    <a:srgbClr val="000000">
                      <a:alpha val="43137"/>
                    </a:srgbClr>
                  </a:outerShdw>
                </a:effectLst>
              </a:rPr>
              <a:t>towards various Stakeholders – </a:t>
            </a:r>
          </a:p>
          <a:p>
            <a:pPr algn="r"/>
            <a:r>
              <a:rPr lang="en-US" sz="2400" dirty="0">
                <a:solidFill>
                  <a:schemeClr val="bg1"/>
                </a:solidFill>
                <a:effectLst>
                  <a:glow rad="63500">
                    <a:schemeClr val="accent1">
                      <a:satMod val="175000"/>
                      <a:alpha val="40000"/>
                    </a:schemeClr>
                  </a:glow>
                  <a:outerShdw blurRad="38100" dist="38100" dir="2700000" algn="tl">
                    <a:srgbClr val="000000">
                      <a:alpha val="43137"/>
                    </a:srgbClr>
                  </a:outerShdw>
                </a:effectLst>
              </a:rPr>
              <a:t>What are the responsibilities/ obligations? ?</a:t>
            </a:r>
            <a:r>
              <a:rPr lang="en-US" dirty="0">
                <a:solidFill>
                  <a:schemeClr val="bg1"/>
                </a:solidFill>
                <a:effectLst>
                  <a:glow rad="63500">
                    <a:schemeClr val="accent1">
                      <a:satMod val="175000"/>
                      <a:alpha val="40000"/>
                    </a:schemeClr>
                  </a:glow>
                  <a:outerShdw blurRad="38100" dist="38100" dir="2700000" algn="tl">
                    <a:srgbClr val="000000">
                      <a:alpha val="43137"/>
                    </a:srgbClr>
                  </a:outerShdw>
                </a:effectLst>
              </a:rPr>
              <a:t>  </a:t>
            </a:r>
            <a:endParaRPr lang="en-MY" dirty="0">
              <a:solidFill>
                <a:schemeClr val="bg1"/>
              </a:solidFill>
              <a:effectLst>
                <a:glow rad="63500">
                  <a:schemeClr val="accent1">
                    <a:satMod val="175000"/>
                    <a:alpha val="40000"/>
                  </a:schemeClr>
                </a:glow>
                <a:outerShdw blurRad="38100" dist="38100" dir="2700000" algn="tl">
                  <a:srgbClr val="000000">
                    <a:alpha val="43137"/>
                  </a:srgbClr>
                </a:outerShdw>
              </a:effectLst>
            </a:endParaRPr>
          </a:p>
          <a:p>
            <a:pPr algn="r"/>
            <a:endParaRPr lang="en-MY" dirty="0"/>
          </a:p>
        </p:txBody>
      </p:sp>
    </p:spTree>
    <p:extLst>
      <p:ext uri="{BB962C8B-B14F-4D97-AF65-F5344CB8AC3E}">
        <p14:creationId xmlns:p14="http://schemas.microsoft.com/office/powerpoint/2010/main" val="3946481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ws produce more milk when they listen to classical music, says Turkish breeder">
            <a:extLst>
              <a:ext uri="{FF2B5EF4-FFF2-40B4-BE49-F238E27FC236}">
                <a16:creationId xmlns:a16="http://schemas.microsoft.com/office/drawing/2014/main" id="{82B2CDEC-ACB4-4720-B9C5-1217ED7AC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30" y="2852936"/>
            <a:ext cx="4640471" cy="3858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FEA15B4-2CAA-42F3-8AA8-22B8CA46E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932"/>
            <a:ext cx="4385392" cy="34930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0A626F-D851-4006-BCE6-713FC41C8A7A}"/>
              </a:ext>
            </a:extLst>
          </p:cNvPr>
          <p:cNvPicPr>
            <a:picLocks noChangeAspect="1"/>
          </p:cNvPicPr>
          <p:nvPr/>
        </p:nvPicPr>
        <p:blipFill>
          <a:blip r:embed="rId4"/>
          <a:stretch>
            <a:fillRect/>
          </a:stretch>
        </p:blipFill>
        <p:spPr>
          <a:xfrm>
            <a:off x="4385392" y="476672"/>
            <a:ext cx="4526277" cy="2715766"/>
          </a:xfrm>
          <a:prstGeom prst="rect">
            <a:avLst/>
          </a:prstGeom>
        </p:spPr>
      </p:pic>
      <p:pic>
        <p:nvPicPr>
          <p:cNvPr id="5" name="Picture 4">
            <a:extLst>
              <a:ext uri="{FF2B5EF4-FFF2-40B4-BE49-F238E27FC236}">
                <a16:creationId xmlns:a16="http://schemas.microsoft.com/office/drawing/2014/main" id="{516C2B80-5B03-4387-B917-3E878B841B0E}"/>
              </a:ext>
            </a:extLst>
          </p:cNvPr>
          <p:cNvPicPr>
            <a:picLocks noChangeAspect="1"/>
          </p:cNvPicPr>
          <p:nvPr/>
        </p:nvPicPr>
        <p:blipFill>
          <a:blip r:embed="rId5"/>
          <a:stretch>
            <a:fillRect/>
          </a:stretch>
        </p:blipFill>
        <p:spPr>
          <a:xfrm>
            <a:off x="5076001" y="3064583"/>
            <a:ext cx="2950495" cy="2055875"/>
          </a:xfrm>
          <a:prstGeom prst="rect">
            <a:avLst/>
          </a:prstGeom>
        </p:spPr>
      </p:pic>
      <p:pic>
        <p:nvPicPr>
          <p:cNvPr id="3" name="Picture 2">
            <a:extLst>
              <a:ext uri="{FF2B5EF4-FFF2-40B4-BE49-F238E27FC236}">
                <a16:creationId xmlns:a16="http://schemas.microsoft.com/office/drawing/2014/main" id="{0197719B-13F7-4512-925F-04CF8D4DF399}"/>
              </a:ext>
            </a:extLst>
          </p:cNvPr>
          <p:cNvPicPr>
            <a:picLocks noChangeAspect="1"/>
          </p:cNvPicPr>
          <p:nvPr/>
        </p:nvPicPr>
        <p:blipFill>
          <a:blip r:embed="rId6"/>
          <a:stretch>
            <a:fillRect/>
          </a:stretch>
        </p:blipFill>
        <p:spPr>
          <a:xfrm>
            <a:off x="5218073" y="5085184"/>
            <a:ext cx="3329858" cy="1546710"/>
          </a:xfrm>
          <a:prstGeom prst="rect">
            <a:avLst/>
          </a:prstGeom>
        </p:spPr>
      </p:pic>
      <p:pic>
        <p:nvPicPr>
          <p:cNvPr id="2" name="Picture 1">
            <a:extLst>
              <a:ext uri="{FF2B5EF4-FFF2-40B4-BE49-F238E27FC236}">
                <a16:creationId xmlns:a16="http://schemas.microsoft.com/office/drawing/2014/main" id="{F4FE34C7-4AE2-4236-B0C1-4F94F3E7E332}"/>
              </a:ext>
            </a:extLst>
          </p:cNvPr>
          <p:cNvPicPr>
            <a:picLocks noChangeAspect="1"/>
          </p:cNvPicPr>
          <p:nvPr/>
        </p:nvPicPr>
        <p:blipFill>
          <a:blip r:embed="rId7"/>
          <a:stretch>
            <a:fillRect/>
          </a:stretch>
        </p:blipFill>
        <p:spPr>
          <a:xfrm>
            <a:off x="7373915" y="4998293"/>
            <a:ext cx="1695450" cy="1743075"/>
          </a:xfrm>
          <a:prstGeom prst="rect">
            <a:avLst/>
          </a:prstGeom>
        </p:spPr>
      </p:pic>
      <p:sp>
        <p:nvSpPr>
          <p:cNvPr id="8" name="Title 1">
            <a:extLst>
              <a:ext uri="{FF2B5EF4-FFF2-40B4-BE49-F238E27FC236}">
                <a16:creationId xmlns:a16="http://schemas.microsoft.com/office/drawing/2014/main" id="{F02544C2-D218-4885-9305-F2DEAE2B6A14}"/>
              </a:ext>
            </a:extLst>
          </p:cNvPr>
          <p:cNvSpPr>
            <a:spLocks noGrp="1"/>
          </p:cNvSpPr>
          <p:nvPr>
            <p:ph type="title"/>
          </p:nvPr>
        </p:nvSpPr>
        <p:spPr>
          <a:xfrm>
            <a:off x="457200" y="-243408"/>
            <a:ext cx="8229600" cy="1143000"/>
          </a:xfrm>
        </p:spPr>
        <p:txBody>
          <a:bodyPr>
            <a:normAutofit/>
          </a:bodyPr>
          <a:lstStyle/>
          <a:p>
            <a:pPr algn="r"/>
            <a:r>
              <a:rPr lang="en-MY" dirty="0">
                <a:solidFill>
                  <a:schemeClr val="bg1"/>
                </a:solidFill>
                <a:effectLst>
                  <a:glow rad="228600">
                    <a:schemeClr val="accent5">
                      <a:satMod val="175000"/>
                      <a:alpha val="40000"/>
                    </a:schemeClr>
                  </a:glow>
                  <a:outerShdw blurRad="38100" dist="38100" dir="2700000" algn="tl">
                    <a:srgbClr val="000000">
                      <a:alpha val="43137"/>
                    </a:srgbClr>
                  </a:outerShdw>
                </a:effectLst>
              </a:rPr>
              <a:t>Khalifah’s Product Responsibility</a:t>
            </a:r>
          </a:p>
        </p:txBody>
      </p:sp>
    </p:spTree>
    <p:extLst>
      <p:ext uri="{BB962C8B-B14F-4D97-AF65-F5344CB8AC3E}">
        <p14:creationId xmlns:p14="http://schemas.microsoft.com/office/powerpoint/2010/main" val="3020907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90838"/>
            <a:ext cx="5969124" cy="4314825"/>
          </a:xfrm>
          <a:prstGeom prst="rect">
            <a:avLst/>
          </a:prstGeom>
          <a:effectLst>
            <a:softEdge rad="1270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298751"/>
            <a:ext cx="4392488" cy="2298601"/>
          </a:xfrm>
          <a:prstGeom prst="rect">
            <a:avLst/>
          </a:prstGeom>
          <a:effectLst>
            <a:softEdge rad="1270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806" y="2276872"/>
            <a:ext cx="3640865" cy="4464324"/>
          </a:xfrm>
          <a:prstGeom prst="rect">
            <a:avLst/>
          </a:prstGeom>
          <a:effectLst>
            <a:softEdge rad="127000"/>
          </a:effectLst>
        </p:spPr>
      </p:pic>
      <p:sp>
        <p:nvSpPr>
          <p:cNvPr id="7" name="Text Box 5">
            <a:extLst>
              <a:ext uri="{FF2B5EF4-FFF2-40B4-BE49-F238E27FC236}">
                <a16:creationId xmlns:a16="http://schemas.microsoft.com/office/drawing/2014/main" id="{CEE4EC05-8D1B-4E07-92D9-7D4F2D2E8960}"/>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5"/>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
        <p:nvSpPr>
          <p:cNvPr id="2" name="Title 1"/>
          <p:cNvSpPr>
            <a:spLocks noGrp="1"/>
          </p:cNvSpPr>
          <p:nvPr>
            <p:ph type="title"/>
          </p:nvPr>
        </p:nvSpPr>
        <p:spPr>
          <a:xfrm>
            <a:off x="457200" y="116632"/>
            <a:ext cx="8229600" cy="1143000"/>
          </a:xfrm>
        </p:spPr>
        <p:txBody>
          <a:bodyPr>
            <a:normAutofit fontScale="90000"/>
          </a:bodyPr>
          <a:lstStyle/>
          <a:p>
            <a:pPr algn="r"/>
            <a:r>
              <a:rPr lang="en-MY" dirty="0">
                <a:solidFill>
                  <a:schemeClr val="bg1"/>
                </a:solidFill>
                <a:effectLst>
                  <a:glow rad="228600">
                    <a:schemeClr val="accent5">
                      <a:satMod val="175000"/>
                      <a:alpha val="40000"/>
                    </a:schemeClr>
                  </a:glow>
                </a:effectLst>
              </a:rPr>
              <a:t>Khalifah’s Community Responsibility</a:t>
            </a:r>
          </a:p>
        </p:txBody>
      </p:sp>
    </p:spTree>
    <p:extLst>
      <p:ext uri="{BB962C8B-B14F-4D97-AF65-F5344CB8AC3E}">
        <p14:creationId xmlns:p14="http://schemas.microsoft.com/office/powerpoint/2010/main" val="1245744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B77A8C-BF29-4D1A-BDBD-28D7FD9B6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2" y="2204864"/>
            <a:ext cx="11124729"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457200" y="58614"/>
            <a:ext cx="3394720" cy="1858218"/>
          </a:xfrm>
        </p:spPr>
        <p:txBody>
          <a:bodyPr>
            <a:normAutofit/>
          </a:bodyPr>
          <a:lstStyle/>
          <a:p>
            <a:pPr algn="r"/>
            <a:r>
              <a:rPr lang="en-MY" sz="3000" dirty="0">
                <a:solidFill>
                  <a:srgbClr val="FFFF00"/>
                </a:solidFill>
              </a:rPr>
              <a:t>Michael Porter </a:t>
            </a:r>
            <a:br>
              <a:rPr lang="en-MY" sz="3000" dirty="0">
                <a:solidFill>
                  <a:srgbClr val="FFFF00"/>
                </a:solidFill>
              </a:rPr>
            </a:br>
            <a:r>
              <a:rPr lang="en-MY" sz="3000" dirty="0">
                <a:solidFill>
                  <a:srgbClr val="FFFF00"/>
                </a:solidFill>
              </a:rPr>
              <a:t>(&amp; Kramer):</a:t>
            </a:r>
            <a:br>
              <a:rPr lang="en-MY" sz="3000" dirty="0">
                <a:solidFill>
                  <a:srgbClr val="FFFF00"/>
                </a:solidFill>
              </a:rPr>
            </a:br>
            <a:r>
              <a:rPr lang="en-MY" dirty="0">
                <a:solidFill>
                  <a:srgbClr val="FFFF00"/>
                </a:solidFill>
              </a:rPr>
              <a:t>Shared Value</a:t>
            </a:r>
          </a:p>
        </p:txBody>
      </p:sp>
      <p:sp>
        <p:nvSpPr>
          <p:cNvPr id="3" name="Text Box 5">
            <a:extLst>
              <a:ext uri="{FF2B5EF4-FFF2-40B4-BE49-F238E27FC236}">
                <a16:creationId xmlns:a16="http://schemas.microsoft.com/office/drawing/2014/main" id="{BB2ADFB6-89D7-41B6-935B-656642E1919B}"/>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pic>
        <p:nvPicPr>
          <p:cNvPr id="4" name="Picture 3">
            <a:extLst>
              <a:ext uri="{FF2B5EF4-FFF2-40B4-BE49-F238E27FC236}">
                <a16:creationId xmlns:a16="http://schemas.microsoft.com/office/drawing/2014/main" id="{AA69A0EF-F9F7-456B-9CA0-5E4900C41CB2}"/>
              </a:ext>
            </a:extLst>
          </p:cNvPr>
          <p:cNvPicPr>
            <a:picLocks noChangeAspect="1"/>
          </p:cNvPicPr>
          <p:nvPr/>
        </p:nvPicPr>
        <p:blipFill>
          <a:blip r:embed="rId4"/>
          <a:stretch>
            <a:fillRect/>
          </a:stretch>
        </p:blipFill>
        <p:spPr>
          <a:xfrm>
            <a:off x="3923928" y="0"/>
            <a:ext cx="5400600" cy="6858000"/>
          </a:xfrm>
          <a:prstGeom prst="rect">
            <a:avLst/>
          </a:prstGeom>
        </p:spPr>
      </p:pic>
      <p:sp>
        <p:nvSpPr>
          <p:cNvPr id="7" name="TextBox 6">
            <a:extLst>
              <a:ext uri="{FF2B5EF4-FFF2-40B4-BE49-F238E27FC236}">
                <a16:creationId xmlns:a16="http://schemas.microsoft.com/office/drawing/2014/main" id="{C95F9095-A9CC-435C-BBA0-6EDBCA3CD7CE}"/>
              </a:ext>
            </a:extLst>
          </p:cNvPr>
          <p:cNvSpPr txBox="1"/>
          <p:nvPr/>
        </p:nvSpPr>
        <p:spPr>
          <a:xfrm>
            <a:off x="4696555" y="6293137"/>
            <a:ext cx="3855346" cy="215444"/>
          </a:xfrm>
          <a:prstGeom prst="rect">
            <a:avLst/>
          </a:prstGeom>
          <a:noFill/>
        </p:spPr>
        <p:txBody>
          <a:bodyPr wrap="square">
            <a:spAutoFit/>
          </a:bodyPr>
          <a:lstStyle/>
          <a:p>
            <a:r>
              <a:rPr lang="en-MY" sz="800" dirty="0"/>
              <a:t>http://genychina.com/wp-content/uploads/2011/10/HBR-Shared-Value-Creation.png</a:t>
            </a:r>
          </a:p>
        </p:txBody>
      </p:sp>
    </p:spTree>
    <p:extLst>
      <p:ext uri="{BB962C8B-B14F-4D97-AF65-F5344CB8AC3E}">
        <p14:creationId xmlns:p14="http://schemas.microsoft.com/office/powerpoint/2010/main" val="166330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59B2A-1EC5-4281-B16C-F3D754485BD0}"/>
              </a:ext>
            </a:extLst>
          </p:cNvPr>
          <p:cNvPicPr>
            <a:picLocks noChangeAspect="1"/>
          </p:cNvPicPr>
          <p:nvPr/>
        </p:nvPicPr>
        <p:blipFill>
          <a:blip r:embed="rId2"/>
          <a:stretch>
            <a:fillRect/>
          </a:stretch>
        </p:blipFill>
        <p:spPr>
          <a:xfrm>
            <a:off x="2051720" y="3252582"/>
            <a:ext cx="7092280" cy="3601901"/>
          </a:xfrm>
          <a:prstGeom prst="rect">
            <a:avLst/>
          </a:prstGeom>
        </p:spPr>
      </p:pic>
      <p:pic>
        <p:nvPicPr>
          <p:cNvPr id="4" name="Picture 3">
            <a:extLst>
              <a:ext uri="{FF2B5EF4-FFF2-40B4-BE49-F238E27FC236}">
                <a16:creationId xmlns:a16="http://schemas.microsoft.com/office/drawing/2014/main" id="{6C22F55F-7B29-436D-89B0-825780B12F8C}"/>
              </a:ext>
            </a:extLst>
          </p:cNvPr>
          <p:cNvPicPr>
            <a:picLocks noChangeAspect="1"/>
          </p:cNvPicPr>
          <p:nvPr/>
        </p:nvPicPr>
        <p:blipFill>
          <a:blip r:embed="rId3"/>
          <a:stretch>
            <a:fillRect/>
          </a:stretch>
        </p:blipFill>
        <p:spPr>
          <a:xfrm>
            <a:off x="539552" y="404664"/>
            <a:ext cx="7971234" cy="2505075"/>
          </a:xfrm>
          <a:prstGeom prst="rect">
            <a:avLst/>
          </a:prstGeom>
        </p:spPr>
      </p:pic>
      <p:sp>
        <p:nvSpPr>
          <p:cNvPr id="5" name="Title 1">
            <a:extLst>
              <a:ext uri="{FF2B5EF4-FFF2-40B4-BE49-F238E27FC236}">
                <a16:creationId xmlns:a16="http://schemas.microsoft.com/office/drawing/2014/main" id="{99A1C47F-B5EC-473C-BA17-F00EE7628465}"/>
              </a:ext>
            </a:extLst>
          </p:cNvPr>
          <p:cNvSpPr txBox="1">
            <a:spLocks/>
          </p:cNvSpPr>
          <p:nvPr/>
        </p:nvSpPr>
        <p:spPr>
          <a:xfrm>
            <a:off x="-5720" y="268108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MY" dirty="0">
                <a:solidFill>
                  <a:schemeClr val="bg1"/>
                </a:solidFill>
                <a:effectLst>
                  <a:glow rad="228600">
                    <a:schemeClr val="accent5">
                      <a:satMod val="175000"/>
                      <a:alpha val="40000"/>
                    </a:schemeClr>
                  </a:glow>
                </a:effectLst>
              </a:rPr>
              <a:t>Environmental Responsibility</a:t>
            </a:r>
          </a:p>
        </p:txBody>
      </p:sp>
    </p:spTree>
    <p:extLst>
      <p:ext uri="{BB962C8B-B14F-4D97-AF65-F5344CB8AC3E}">
        <p14:creationId xmlns:p14="http://schemas.microsoft.com/office/powerpoint/2010/main" val="402076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400" y="908720"/>
            <a:ext cx="3808088" cy="5708540"/>
          </a:xfrm>
          <a:prstGeom prst="rect">
            <a:avLst/>
          </a:prstGeom>
          <a:effectLst>
            <a:softEdge rad="63500"/>
          </a:effectLst>
        </p:spPr>
      </p:pic>
      <p:sp>
        <p:nvSpPr>
          <p:cNvPr id="2" name="Title 1"/>
          <p:cNvSpPr>
            <a:spLocks noGrp="1"/>
          </p:cNvSpPr>
          <p:nvPr>
            <p:ph type="title"/>
          </p:nvPr>
        </p:nvSpPr>
        <p:spPr>
          <a:xfrm>
            <a:off x="-36512" y="116632"/>
            <a:ext cx="8229600" cy="1143000"/>
          </a:xfrm>
        </p:spPr>
        <p:txBody>
          <a:bodyPr>
            <a:normAutofit fontScale="90000"/>
          </a:bodyPr>
          <a:lstStyle/>
          <a:p>
            <a:pPr algn="r"/>
            <a:r>
              <a:rPr lang="en-MY" dirty="0">
                <a:solidFill>
                  <a:schemeClr val="bg1"/>
                </a:solidFill>
                <a:effectLst>
                  <a:glow rad="228600">
                    <a:schemeClr val="accent5">
                      <a:satMod val="175000"/>
                      <a:alpha val="40000"/>
                    </a:schemeClr>
                  </a:glow>
                </a:effectLst>
              </a:rPr>
              <a:t>Khalifah’s Workplace Responsibility:</a:t>
            </a:r>
            <a:br>
              <a:rPr lang="en-MY" dirty="0">
                <a:solidFill>
                  <a:schemeClr val="bg1"/>
                </a:solidFill>
                <a:effectLst>
                  <a:glow rad="228600">
                    <a:schemeClr val="accent5">
                      <a:satMod val="175000"/>
                      <a:alpha val="40000"/>
                    </a:schemeClr>
                  </a:glow>
                </a:effectLst>
              </a:rPr>
            </a:br>
            <a:r>
              <a:rPr lang="en-MY" dirty="0">
                <a:solidFill>
                  <a:schemeClr val="bg1"/>
                </a:solidFill>
                <a:effectLst>
                  <a:glow rad="228600">
                    <a:schemeClr val="accent5">
                      <a:satMod val="175000"/>
                      <a:alpha val="40000"/>
                    </a:schemeClr>
                  </a:glow>
                </a:effectLst>
              </a:rPr>
              <a:t>Employer of the Year - Vietnam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556792"/>
            <a:ext cx="4153648" cy="4520617"/>
          </a:xfrm>
          <a:prstGeom prst="rect">
            <a:avLst/>
          </a:prstGeom>
          <a:effectLst>
            <a:softEdge rad="63500"/>
          </a:effectLst>
        </p:spPr>
      </p:pic>
    </p:spTree>
    <p:extLst>
      <p:ext uri="{BB962C8B-B14F-4D97-AF65-F5344CB8AC3E}">
        <p14:creationId xmlns:p14="http://schemas.microsoft.com/office/powerpoint/2010/main" val="3254595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B1A17-A65F-4530-9A83-CF833403A776}"/>
              </a:ext>
            </a:extLst>
          </p:cNvPr>
          <p:cNvPicPr>
            <a:picLocks noChangeAspect="1"/>
          </p:cNvPicPr>
          <p:nvPr/>
        </p:nvPicPr>
        <p:blipFill>
          <a:blip r:embed="rId2"/>
          <a:stretch>
            <a:fillRect/>
          </a:stretch>
        </p:blipFill>
        <p:spPr>
          <a:xfrm>
            <a:off x="0" y="339328"/>
            <a:ext cx="4716016" cy="3089672"/>
          </a:xfrm>
          <a:prstGeom prst="rect">
            <a:avLst/>
          </a:prstGeom>
        </p:spPr>
      </p:pic>
      <p:pic>
        <p:nvPicPr>
          <p:cNvPr id="3" name="Picture 2">
            <a:extLst>
              <a:ext uri="{FF2B5EF4-FFF2-40B4-BE49-F238E27FC236}">
                <a16:creationId xmlns:a16="http://schemas.microsoft.com/office/drawing/2014/main" id="{960E3501-32A7-4242-819F-801FEB9C28AD}"/>
              </a:ext>
            </a:extLst>
          </p:cNvPr>
          <p:cNvPicPr>
            <a:picLocks noChangeAspect="1"/>
          </p:cNvPicPr>
          <p:nvPr/>
        </p:nvPicPr>
        <p:blipFill>
          <a:blip r:embed="rId3"/>
          <a:stretch>
            <a:fillRect/>
          </a:stretch>
        </p:blipFill>
        <p:spPr>
          <a:xfrm>
            <a:off x="4499992" y="188640"/>
            <a:ext cx="4469176" cy="2513608"/>
          </a:xfrm>
          <a:prstGeom prst="rect">
            <a:avLst/>
          </a:prstGeom>
        </p:spPr>
      </p:pic>
      <p:pic>
        <p:nvPicPr>
          <p:cNvPr id="4" name="Picture 3">
            <a:extLst>
              <a:ext uri="{FF2B5EF4-FFF2-40B4-BE49-F238E27FC236}">
                <a16:creationId xmlns:a16="http://schemas.microsoft.com/office/drawing/2014/main" id="{FB2B1EAC-4948-4A0F-94FD-59EB38537667}"/>
              </a:ext>
            </a:extLst>
          </p:cNvPr>
          <p:cNvPicPr>
            <a:picLocks noChangeAspect="1"/>
          </p:cNvPicPr>
          <p:nvPr/>
        </p:nvPicPr>
        <p:blipFill>
          <a:blip r:embed="rId4"/>
          <a:stretch>
            <a:fillRect/>
          </a:stretch>
        </p:blipFill>
        <p:spPr>
          <a:xfrm>
            <a:off x="4986520" y="2693011"/>
            <a:ext cx="3779912" cy="2834934"/>
          </a:xfrm>
          <a:prstGeom prst="rect">
            <a:avLst/>
          </a:prstGeom>
        </p:spPr>
      </p:pic>
      <p:pic>
        <p:nvPicPr>
          <p:cNvPr id="5" name="Picture 4">
            <a:extLst>
              <a:ext uri="{FF2B5EF4-FFF2-40B4-BE49-F238E27FC236}">
                <a16:creationId xmlns:a16="http://schemas.microsoft.com/office/drawing/2014/main" id="{7F8BB585-6349-4A2A-8CD6-F624D239C07D}"/>
              </a:ext>
            </a:extLst>
          </p:cNvPr>
          <p:cNvPicPr>
            <a:picLocks noChangeAspect="1"/>
          </p:cNvPicPr>
          <p:nvPr/>
        </p:nvPicPr>
        <p:blipFill>
          <a:blip r:embed="rId5"/>
          <a:stretch>
            <a:fillRect/>
          </a:stretch>
        </p:blipFill>
        <p:spPr>
          <a:xfrm>
            <a:off x="107504" y="2852936"/>
            <a:ext cx="3458832" cy="2237432"/>
          </a:xfrm>
          <a:prstGeom prst="rect">
            <a:avLst/>
          </a:prstGeom>
        </p:spPr>
      </p:pic>
      <p:pic>
        <p:nvPicPr>
          <p:cNvPr id="6" name="Picture 5">
            <a:extLst>
              <a:ext uri="{FF2B5EF4-FFF2-40B4-BE49-F238E27FC236}">
                <a16:creationId xmlns:a16="http://schemas.microsoft.com/office/drawing/2014/main" id="{A1610F9F-A20A-4CCF-9474-CFA9357797B4}"/>
              </a:ext>
            </a:extLst>
          </p:cNvPr>
          <p:cNvPicPr>
            <a:picLocks noChangeAspect="1"/>
          </p:cNvPicPr>
          <p:nvPr/>
        </p:nvPicPr>
        <p:blipFill>
          <a:blip r:embed="rId6"/>
          <a:stretch>
            <a:fillRect/>
          </a:stretch>
        </p:blipFill>
        <p:spPr>
          <a:xfrm>
            <a:off x="4151785" y="4757237"/>
            <a:ext cx="4716016" cy="1912123"/>
          </a:xfrm>
          <a:prstGeom prst="rect">
            <a:avLst/>
          </a:prstGeom>
        </p:spPr>
      </p:pic>
      <p:sp>
        <p:nvSpPr>
          <p:cNvPr id="7" name="Title 1">
            <a:extLst>
              <a:ext uri="{FF2B5EF4-FFF2-40B4-BE49-F238E27FC236}">
                <a16:creationId xmlns:a16="http://schemas.microsoft.com/office/drawing/2014/main" id="{BEDA2355-59DF-427B-9503-39A5208FFDF5}"/>
              </a:ext>
            </a:extLst>
          </p:cNvPr>
          <p:cNvSpPr txBox="1">
            <a:spLocks/>
          </p:cNvSpPr>
          <p:nvPr/>
        </p:nvSpPr>
        <p:spPr>
          <a:xfrm>
            <a:off x="-834735" y="5157192"/>
            <a:ext cx="498652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MY" sz="3600" dirty="0">
                <a:solidFill>
                  <a:schemeClr val="bg1"/>
                </a:solidFill>
                <a:effectLst>
                  <a:glow rad="228600">
                    <a:schemeClr val="accent5">
                      <a:satMod val="175000"/>
                      <a:alpha val="40000"/>
                    </a:schemeClr>
                  </a:glow>
                </a:effectLst>
              </a:rPr>
              <a:t>Employees choosing </a:t>
            </a:r>
          </a:p>
          <a:p>
            <a:pPr algn="r"/>
            <a:r>
              <a:rPr lang="en-MY" sz="3600" dirty="0">
                <a:solidFill>
                  <a:schemeClr val="bg1"/>
                </a:solidFill>
                <a:effectLst>
                  <a:glow rad="228600">
                    <a:schemeClr val="accent5">
                      <a:satMod val="175000"/>
                      <a:alpha val="40000"/>
                    </a:schemeClr>
                  </a:glow>
                </a:effectLst>
              </a:rPr>
              <a:t>their own CSR…</a:t>
            </a:r>
            <a:r>
              <a:rPr lang="en-MY" sz="3600" dirty="0" err="1">
                <a:solidFill>
                  <a:schemeClr val="bg1"/>
                </a:solidFill>
                <a:effectLst>
                  <a:glow rad="228600">
                    <a:schemeClr val="accent5">
                      <a:satMod val="175000"/>
                      <a:alpha val="40000"/>
                    </a:schemeClr>
                  </a:glow>
                </a:effectLst>
              </a:rPr>
              <a:t>duta</a:t>
            </a:r>
            <a:r>
              <a:rPr lang="en-MY" sz="3600" dirty="0">
                <a:solidFill>
                  <a:schemeClr val="bg1"/>
                </a:solidFill>
                <a:effectLst>
                  <a:glow rad="228600">
                    <a:schemeClr val="accent5">
                      <a:satMod val="175000"/>
                      <a:alpha val="40000"/>
                    </a:schemeClr>
                  </a:glow>
                </a:effectLst>
              </a:rPr>
              <a:t> </a:t>
            </a:r>
            <a:r>
              <a:rPr lang="en-MY" sz="3600" dirty="0" err="1">
                <a:solidFill>
                  <a:schemeClr val="bg1"/>
                </a:solidFill>
                <a:effectLst>
                  <a:glow rad="228600">
                    <a:schemeClr val="accent5">
                      <a:satMod val="175000"/>
                      <a:alpha val="40000"/>
                    </a:schemeClr>
                  </a:glow>
                </a:effectLst>
              </a:rPr>
              <a:t>perusahaan</a:t>
            </a:r>
            <a:r>
              <a:rPr lang="en-MY" sz="3600" dirty="0">
                <a:solidFill>
                  <a:schemeClr val="bg1"/>
                </a:solidFill>
                <a:effectLst>
                  <a:glow rad="228600">
                    <a:schemeClr val="accent5">
                      <a:satMod val="175000"/>
                      <a:alpha val="40000"/>
                    </a:schemeClr>
                  </a:glow>
                </a:effectLst>
              </a:rPr>
              <a:t>  </a:t>
            </a:r>
          </a:p>
        </p:txBody>
      </p:sp>
    </p:spTree>
    <p:extLst>
      <p:ext uri="{BB962C8B-B14F-4D97-AF65-F5344CB8AC3E}">
        <p14:creationId xmlns:p14="http://schemas.microsoft.com/office/powerpoint/2010/main" val="1378565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9B5C3-A2AF-4AC2-9DF2-46F8993ED9AE}"/>
              </a:ext>
            </a:extLst>
          </p:cNvPr>
          <p:cNvPicPr>
            <a:picLocks noChangeAspect="1"/>
          </p:cNvPicPr>
          <p:nvPr/>
        </p:nvPicPr>
        <p:blipFill>
          <a:blip r:embed="rId2"/>
          <a:stretch>
            <a:fillRect/>
          </a:stretch>
        </p:blipFill>
        <p:spPr>
          <a:xfrm>
            <a:off x="0" y="859257"/>
            <a:ext cx="6012160" cy="2713759"/>
          </a:xfrm>
          <a:prstGeom prst="rect">
            <a:avLst/>
          </a:prstGeom>
        </p:spPr>
      </p:pic>
      <p:pic>
        <p:nvPicPr>
          <p:cNvPr id="3" name="Picture 2">
            <a:extLst>
              <a:ext uri="{FF2B5EF4-FFF2-40B4-BE49-F238E27FC236}">
                <a16:creationId xmlns:a16="http://schemas.microsoft.com/office/drawing/2014/main" id="{EEC86A75-15B5-4580-86E9-09778C5B32B6}"/>
              </a:ext>
            </a:extLst>
          </p:cNvPr>
          <p:cNvPicPr>
            <a:picLocks noChangeAspect="1"/>
          </p:cNvPicPr>
          <p:nvPr/>
        </p:nvPicPr>
        <p:blipFill>
          <a:blip r:embed="rId3"/>
          <a:stretch>
            <a:fillRect/>
          </a:stretch>
        </p:blipFill>
        <p:spPr>
          <a:xfrm>
            <a:off x="4283968" y="260648"/>
            <a:ext cx="4860032" cy="2733768"/>
          </a:xfrm>
          <a:prstGeom prst="rect">
            <a:avLst/>
          </a:prstGeom>
        </p:spPr>
      </p:pic>
      <p:pic>
        <p:nvPicPr>
          <p:cNvPr id="4" name="Picture 3">
            <a:extLst>
              <a:ext uri="{FF2B5EF4-FFF2-40B4-BE49-F238E27FC236}">
                <a16:creationId xmlns:a16="http://schemas.microsoft.com/office/drawing/2014/main" id="{F9D363FD-EA94-449F-9EA2-67E8CE25D0B7}"/>
              </a:ext>
            </a:extLst>
          </p:cNvPr>
          <p:cNvPicPr>
            <a:picLocks noChangeAspect="1"/>
          </p:cNvPicPr>
          <p:nvPr/>
        </p:nvPicPr>
        <p:blipFill>
          <a:blip r:embed="rId4"/>
          <a:stretch>
            <a:fillRect/>
          </a:stretch>
        </p:blipFill>
        <p:spPr>
          <a:xfrm>
            <a:off x="1187624" y="3410457"/>
            <a:ext cx="7620000" cy="3447543"/>
          </a:xfrm>
          <a:prstGeom prst="rect">
            <a:avLst/>
          </a:prstGeom>
        </p:spPr>
      </p:pic>
      <p:sp>
        <p:nvSpPr>
          <p:cNvPr id="5" name="Title 1">
            <a:extLst>
              <a:ext uri="{FF2B5EF4-FFF2-40B4-BE49-F238E27FC236}">
                <a16:creationId xmlns:a16="http://schemas.microsoft.com/office/drawing/2014/main" id="{6B920C57-43CE-45FC-80B8-D2A3730FEE1C}"/>
              </a:ext>
            </a:extLst>
          </p:cNvPr>
          <p:cNvSpPr txBox="1">
            <a:spLocks/>
          </p:cNvSpPr>
          <p:nvPr/>
        </p:nvSpPr>
        <p:spPr>
          <a:xfrm>
            <a:off x="-702552" y="4234686"/>
            <a:ext cx="498652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MY" sz="3600" dirty="0">
                <a:solidFill>
                  <a:schemeClr val="bg1"/>
                </a:solidFill>
                <a:effectLst>
                  <a:glow rad="228600">
                    <a:schemeClr val="accent5">
                      <a:satMod val="175000"/>
                      <a:alpha val="40000"/>
                    </a:schemeClr>
                  </a:glow>
                </a:effectLst>
              </a:rPr>
              <a:t>Ruang </a:t>
            </a:r>
            <a:r>
              <a:rPr lang="en-MY" sz="3600" dirty="0" err="1">
                <a:solidFill>
                  <a:schemeClr val="bg1"/>
                </a:solidFill>
                <a:effectLst>
                  <a:glow rad="228600">
                    <a:schemeClr val="accent5">
                      <a:satMod val="175000"/>
                      <a:alpha val="40000"/>
                    </a:schemeClr>
                  </a:glow>
                </a:effectLst>
              </a:rPr>
              <a:t>Umum</a:t>
            </a:r>
            <a:r>
              <a:rPr lang="en-MY" sz="3600" dirty="0">
                <a:solidFill>
                  <a:schemeClr val="bg1"/>
                </a:solidFill>
                <a:effectLst>
                  <a:glow rad="228600">
                    <a:schemeClr val="accent5">
                      <a:satMod val="175000"/>
                      <a:alpha val="40000"/>
                    </a:schemeClr>
                  </a:glow>
                </a:effectLst>
              </a:rPr>
              <a:t> CSR…</a:t>
            </a:r>
          </a:p>
        </p:txBody>
      </p:sp>
    </p:spTree>
    <p:extLst>
      <p:ext uri="{BB962C8B-B14F-4D97-AF65-F5344CB8AC3E}">
        <p14:creationId xmlns:p14="http://schemas.microsoft.com/office/powerpoint/2010/main" val="135295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D50CD7D-FA75-48CE-87FF-3D0FF16ABD15}" type="slidenum">
              <a:rPr lang="en-MY"/>
              <a:pPr>
                <a:defRPr/>
              </a:pPr>
              <a:t>34</a:t>
            </a:fld>
            <a:endParaRPr lang="en-MY"/>
          </a:p>
        </p:txBody>
      </p:sp>
      <p:pic>
        <p:nvPicPr>
          <p:cNvPr id="1026" name="Picture 2" descr="C:\Users\ARK\Pictures\Iwan fals kaki belum berob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5262"/>
            <a:ext cx="8534400" cy="5066189"/>
          </a:xfrm>
          <a:prstGeom prst="rect">
            <a:avLst/>
          </a:prstGeom>
          <a:noFill/>
          <a:extLst>
            <a:ext uri="{909E8E84-426E-40DD-AFC4-6F175D3DCCD1}">
              <a14:hiddenFill xmlns:a14="http://schemas.microsoft.com/office/drawing/2010/main">
                <a:solidFill>
                  <a:srgbClr val="FFFFFF"/>
                </a:solidFill>
              </a14:hiddenFill>
            </a:ext>
          </a:extLst>
        </p:spPr>
      </p:pic>
      <p:sp>
        <p:nvSpPr>
          <p:cNvPr id="56322" name="Content Placeholder 2"/>
          <p:cNvSpPr>
            <a:spLocks noGrp="1"/>
          </p:cNvSpPr>
          <p:nvPr>
            <p:ph idx="1"/>
          </p:nvPr>
        </p:nvSpPr>
        <p:spPr>
          <a:xfrm>
            <a:off x="381000" y="4149080"/>
            <a:ext cx="8511480" cy="2592288"/>
          </a:xfrm>
          <a:solidFill>
            <a:schemeClr val="tx1"/>
          </a:solidFill>
          <a:effectLst>
            <a:glow rad="139700">
              <a:schemeClr val="accent2">
                <a:satMod val="175000"/>
                <a:alpha val="40000"/>
              </a:schemeClr>
            </a:glow>
          </a:effectLst>
        </p:spPr>
        <p:txBody>
          <a:bodyPr/>
          <a:lstStyle/>
          <a:p>
            <a:pPr marL="0" indent="0" algn="r">
              <a:buNone/>
            </a:pPr>
            <a:r>
              <a:rPr lang="en-US" sz="5000" b="1" dirty="0" err="1">
                <a:solidFill>
                  <a:srgbClr val="FFFF00"/>
                </a:solidFill>
              </a:rPr>
              <a:t>Bongkarkan</a:t>
            </a:r>
            <a:r>
              <a:rPr lang="en-US" sz="5000" b="1" dirty="0">
                <a:solidFill>
                  <a:srgbClr val="FFFF00"/>
                </a:solidFill>
              </a:rPr>
              <a:t> </a:t>
            </a:r>
            <a:r>
              <a:rPr lang="en-US" sz="5000" b="1" dirty="0" err="1">
                <a:solidFill>
                  <a:srgbClr val="FFFF00"/>
                </a:solidFill>
              </a:rPr>
              <a:t>kebiasaan</a:t>
            </a:r>
            <a:r>
              <a:rPr lang="en-US" sz="5000" b="1" dirty="0">
                <a:solidFill>
                  <a:srgbClr val="FFFF00"/>
                </a:solidFill>
              </a:rPr>
              <a:t> lama !</a:t>
            </a:r>
          </a:p>
          <a:p>
            <a:pPr marL="0" indent="0" algn="r">
              <a:buNone/>
            </a:pPr>
            <a:r>
              <a:rPr lang="en-US" sz="4000" b="1" dirty="0">
                <a:solidFill>
                  <a:srgbClr val="FF1919"/>
                </a:solidFill>
                <a:effectLst>
                  <a:glow rad="228600">
                    <a:schemeClr val="accent2">
                      <a:satMod val="175000"/>
                      <a:alpha val="40000"/>
                    </a:schemeClr>
                  </a:glow>
                </a:effectLst>
              </a:rPr>
              <a:t>Change the bad.. Champion the good</a:t>
            </a:r>
            <a:r>
              <a:rPr lang="en-US" sz="4000" b="1" dirty="0">
                <a:solidFill>
                  <a:srgbClr val="FF1919"/>
                </a:solidFill>
              </a:rPr>
              <a:t>.</a:t>
            </a:r>
          </a:p>
        </p:txBody>
      </p:sp>
    </p:spTree>
    <p:extLst>
      <p:ext uri="{BB962C8B-B14F-4D97-AF65-F5344CB8AC3E}">
        <p14:creationId xmlns:p14="http://schemas.microsoft.com/office/powerpoint/2010/main" val="2841888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455F29-9C1D-4907-86F1-C88F4C5FAFE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772666" y="188640"/>
            <a:ext cx="8335838" cy="6480720"/>
          </a:xfrm>
        </p:spPr>
        <p:txBody>
          <a:bodyPr>
            <a:normAutofit fontScale="90000"/>
          </a:bodyPr>
          <a:lstStyle/>
          <a:p>
            <a:pPr algn="r">
              <a:lnSpc>
                <a:spcPct val="150000"/>
              </a:lnSpc>
              <a:spcAft>
                <a:spcPts val="750"/>
              </a:spcAft>
            </a:pPr>
            <a:r>
              <a:rPr lang="en-US" sz="2700" b="1"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Pilar </a:t>
            </a:r>
            <a:r>
              <a:rPr lang="en-US" sz="2700" b="1" dirty="0" err="1">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Ketiga</a:t>
            </a:r>
            <a:br>
              <a:rPr lang="en-US" sz="2700" b="1"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PRINSIP KEJUJURAN &amp; AMANAH</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700" b="1" dirty="0">
                <a:solidFill>
                  <a:schemeClr val="bg1"/>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(#3. Principle of Truthfulness and Trustworthiness</a:t>
            </a:r>
            <a:r>
              <a:rPr lang="en-US" sz="27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t>
            </a:r>
            <a:br>
              <a:rPr lang="en-MY" sz="27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1350" b="1" dirty="0">
                <a:solidFill>
                  <a:srgbClr val="99FF33"/>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MY" sz="135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1350" b="1" dirty="0">
                <a:solidFill>
                  <a:srgbClr val="99FF33"/>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br>
              <a:rPr lang="en-MY" sz="18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1800"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Kedua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orang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penjual</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dan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pembeli</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masing-masing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memiliki</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hak</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pilih</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khiyar</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selama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keduanya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belum</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berpisah</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Bila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keduanya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berlaku</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b="1"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jujur</a:t>
            </a:r>
            <a:r>
              <a:rPr lang="en-US" sz="1800" b="1"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dan </a:t>
            </a:r>
            <a:r>
              <a:rPr lang="en-US" sz="1800" b="1"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saling</a:t>
            </a:r>
            <a:r>
              <a:rPr lang="en-US" sz="1800" b="1"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b="1"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terus</a:t>
            </a:r>
            <a:r>
              <a:rPr lang="en-US" sz="1800" b="1"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b="1"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terang</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maka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keduanya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akan</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memperoleh</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keberkahan</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dalam</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transaksi</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tersebut</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Sebaliknya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bila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mereka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berlaku</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dusta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dan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saling</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menutup-nutupi</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niscaya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akan</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hilanglah</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keberkahan</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bagi</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mereka</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b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pada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transaksi</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 </a:t>
            </a:r>
            <a:r>
              <a:rPr lang="en-US" sz="1800" i="1" dirty="0" err="1">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itu</a:t>
            </a:r>
            <a:r>
              <a:rPr lang="en-US" sz="1800" i="1"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a:t>
            </a:r>
            <a:r>
              <a:rPr lang="en-US" sz="1800"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t>”</a:t>
            </a:r>
            <a:br>
              <a:rPr lang="en-US" sz="1800" dirty="0">
                <a:solidFill>
                  <a:schemeClr val="bg1"/>
                </a:solidFill>
                <a:effectLst>
                  <a:glow rad="228600">
                    <a:srgbClr val="572315"/>
                  </a:glow>
                </a:effectLst>
                <a:latin typeface="Book Antiqua" panose="02040602050305030304" pitchFamily="18" charset="0"/>
                <a:ea typeface="Calibri" panose="020F0502020204030204" pitchFamily="34" charset="0"/>
                <a:cs typeface="Arial" panose="020B0604020202020204" pitchFamily="34" charset="0"/>
              </a:rPr>
            </a:br>
            <a:r>
              <a:rPr lang="en-US" sz="18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Arial" panose="020B0604020202020204" pitchFamily="34" charset="0"/>
              </a:rPr>
              <a:t>(Nabi Muhammad SAW)</a:t>
            </a:r>
            <a:br>
              <a:rPr lang="en-MY" sz="135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endParaRPr lang="en-MY" dirty="0">
              <a:solidFill>
                <a:srgbClr val="99FF33"/>
              </a:solidFill>
              <a:effectLst>
                <a:glow rad="228600">
                  <a:schemeClr val="accent5">
                    <a:satMod val="175000"/>
                    <a:alpha val="40000"/>
                  </a:schemeClr>
                </a:glow>
              </a:effectLst>
              <a:latin typeface="Book Antiqua" panose="02040602050305030304" pitchFamily="18" charset="0"/>
            </a:endParaRPr>
          </a:p>
        </p:txBody>
      </p:sp>
      <p:sp>
        <p:nvSpPr>
          <p:cNvPr id="3" name="Text Box 5">
            <a:extLst>
              <a:ext uri="{FF2B5EF4-FFF2-40B4-BE49-F238E27FC236}">
                <a16:creationId xmlns:a16="http://schemas.microsoft.com/office/drawing/2014/main" id="{BC8A07AB-D28B-44A4-BC3C-DB55FCF03364}"/>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1394667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EDB8C3-BFA1-48D5-8B41-25CD620738C4}"/>
              </a:ext>
            </a:extLst>
          </p:cNvPr>
          <p:cNvPicPr>
            <a:picLocks noChangeAspect="1"/>
          </p:cNvPicPr>
          <p:nvPr/>
        </p:nvPicPr>
        <p:blipFill>
          <a:blip r:embed="rId2"/>
          <a:stretch>
            <a:fillRect/>
          </a:stretch>
        </p:blipFill>
        <p:spPr>
          <a:xfrm>
            <a:off x="96775" y="2504360"/>
            <a:ext cx="4174811" cy="2417514"/>
          </a:xfrm>
          <a:prstGeom prst="rect">
            <a:avLst/>
          </a:prstGeom>
        </p:spPr>
      </p:pic>
      <p:pic>
        <p:nvPicPr>
          <p:cNvPr id="10" name="Picture 9">
            <a:extLst>
              <a:ext uri="{FF2B5EF4-FFF2-40B4-BE49-F238E27FC236}">
                <a16:creationId xmlns:a16="http://schemas.microsoft.com/office/drawing/2014/main" id="{A90F1546-D056-406A-AAEB-AD93648E6849}"/>
              </a:ext>
            </a:extLst>
          </p:cNvPr>
          <p:cNvPicPr>
            <a:picLocks noChangeAspect="1"/>
          </p:cNvPicPr>
          <p:nvPr/>
        </p:nvPicPr>
        <p:blipFill>
          <a:blip r:embed="rId3"/>
          <a:stretch>
            <a:fillRect/>
          </a:stretch>
        </p:blipFill>
        <p:spPr>
          <a:xfrm>
            <a:off x="96775" y="260648"/>
            <a:ext cx="6012160" cy="2124576"/>
          </a:xfrm>
          <a:prstGeom prst="rect">
            <a:avLst/>
          </a:prstGeom>
        </p:spPr>
      </p:pic>
      <p:pic>
        <p:nvPicPr>
          <p:cNvPr id="4" name="Picture 3">
            <a:extLst>
              <a:ext uri="{FF2B5EF4-FFF2-40B4-BE49-F238E27FC236}">
                <a16:creationId xmlns:a16="http://schemas.microsoft.com/office/drawing/2014/main" id="{398CC0D7-BA83-4753-9104-7FEB343DB4EC}"/>
              </a:ext>
            </a:extLst>
          </p:cNvPr>
          <p:cNvPicPr>
            <a:picLocks noChangeAspect="1"/>
          </p:cNvPicPr>
          <p:nvPr/>
        </p:nvPicPr>
        <p:blipFill>
          <a:blip r:embed="rId4"/>
          <a:stretch>
            <a:fillRect/>
          </a:stretch>
        </p:blipFill>
        <p:spPr>
          <a:xfrm>
            <a:off x="4872415" y="2332234"/>
            <a:ext cx="5172193" cy="3329013"/>
          </a:xfrm>
          <a:prstGeom prst="rect">
            <a:avLst/>
          </a:prstGeom>
        </p:spPr>
      </p:pic>
      <p:pic>
        <p:nvPicPr>
          <p:cNvPr id="6" name="Picture 5">
            <a:extLst>
              <a:ext uri="{FF2B5EF4-FFF2-40B4-BE49-F238E27FC236}">
                <a16:creationId xmlns:a16="http://schemas.microsoft.com/office/drawing/2014/main" id="{F97A87B3-51C2-458B-998C-8D0BF8B51072}"/>
              </a:ext>
            </a:extLst>
          </p:cNvPr>
          <p:cNvPicPr>
            <a:picLocks noChangeAspect="1"/>
          </p:cNvPicPr>
          <p:nvPr/>
        </p:nvPicPr>
        <p:blipFill>
          <a:blip r:embed="rId5"/>
          <a:stretch>
            <a:fillRect/>
          </a:stretch>
        </p:blipFill>
        <p:spPr>
          <a:xfrm>
            <a:off x="1895088" y="4549323"/>
            <a:ext cx="4211960" cy="2128890"/>
          </a:xfrm>
          <a:prstGeom prst="rect">
            <a:avLst/>
          </a:prstGeom>
        </p:spPr>
      </p:pic>
      <p:pic>
        <p:nvPicPr>
          <p:cNvPr id="2" name="Picture 1">
            <a:extLst>
              <a:ext uri="{FF2B5EF4-FFF2-40B4-BE49-F238E27FC236}">
                <a16:creationId xmlns:a16="http://schemas.microsoft.com/office/drawing/2014/main" id="{0DAD3B15-2023-49E7-84D6-2581727E9687}"/>
              </a:ext>
            </a:extLst>
          </p:cNvPr>
          <p:cNvPicPr>
            <a:picLocks noChangeAspect="1"/>
          </p:cNvPicPr>
          <p:nvPr/>
        </p:nvPicPr>
        <p:blipFill>
          <a:blip r:embed="rId6"/>
          <a:stretch>
            <a:fillRect/>
          </a:stretch>
        </p:blipFill>
        <p:spPr>
          <a:xfrm>
            <a:off x="5364088" y="4071013"/>
            <a:ext cx="3503235" cy="2620957"/>
          </a:xfrm>
          <a:prstGeom prst="rect">
            <a:avLst/>
          </a:prstGeom>
        </p:spPr>
      </p:pic>
      <p:sp>
        <p:nvSpPr>
          <p:cNvPr id="9" name="Oval 8">
            <a:extLst>
              <a:ext uri="{FF2B5EF4-FFF2-40B4-BE49-F238E27FC236}">
                <a16:creationId xmlns:a16="http://schemas.microsoft.com/office/drawing/2014/main" id="{7BE2B39B-A2FD-4C47-8CBA-523ACA5CC01C}"/>
              </a:ext>
            </a:extLst>
          </p:cNvPr>
          <p:cNvSpPr/>
          <p:nvPr/>
        </p:nvSpPr>
        <p:spPr>
          <a:xfrm>
            <a:off x="5674566" y="164663"/>
            <a:ext cx="3361930" cy="1916832"/>
          </a:xfrm>
          <a:prstGeom prst="ellipse">
            <a:avLst/>
          </a:prstGeom>
          <a:solidFill>
            <a:srgbClr val="00B05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a:extLst>
              <a:ext uri="{FF2B5EF4-FFF2-40B4-BE49-F238E27FC236}">
                <a16:creationId xmlns:a16="http://schemas.microsoft.com/office/drawing/2014/main" id="{FF156A6D-C934-4D5E-BD76-DE40BCCFDF68}"/>
              </a:ext>
            </a:extLst>
          </p:cNvPr>
          <p:cNvSpPr txBox="1"/>
          <p:nvPr/>
        </p:nvSpPr>
        <p:spPr>
          <a:xfrm>
            <a:off x="6438487" y="532993"/>
            <a:ext cx="2304256" cy="1169551"/>
          </a:xfrm>
          <a:prstGeom prst="rect">
            <a:avLst/>
          </a:prstGeom>
          <a:noFill/>
          <a:effectLst>
            <a:glow rad="228600">
              <a:schemeClr val="accent6">
                <a:satMod val="175000"/>
                <a:alpha val="40000"/>
              </a:schemeClr>
            </a:glow>
          </a:effectLst>
        </p:spPr>
        <p:txBody>
          <a:bodyPr wrap="square">
            <a:spAutoFit/>
          </a:bodyPr>
          <a:lstStyle/>
          <a:p>
            <a:r>
              <a:rPr lang="ar-AE" sz="7000" dirty="0">
                <a:solidFill>
                  <a:srgbClr val="FFFF00"/>
                </a:solidFill>
                <a:effectLst>
                  <a:glow rad="228600">
                    <a:schemeClr val="accent3">
                      <a:satMod val="175000"/>
                      <a:alpha val="40000"/>
                    </a:schemeClr>
                  </a:glow>
                </a:effectLst>
                <a:latin typeface="Roboto"/>
              </a:rPr>
              <a:t>الأمين</a:t>
            </a:r>
            <a:endParaRPr lang="en-MY" sz="7000" dirty="0">
              <a:solidFill>
                <a:srgbClr val="FFFF00"/>
              </a:solidFill>
              <a:effectLst>
                <a:glow rad="228600">
                  <a:schemeClr val="accent3">
                    <a:satMod val="175000"/>
                    <a:alpha val="40000"/>
                  </a:schemeClr>
                </a:glow>
              </a:effectLst>
            </a:endParaRPr>
          </a:p>
        </p:txBody>
      </p:sp>
      <p:sp>
        <p:nvSpPr>
          <p:cNvPr id="12" name="Arrow: Down 11">
            <a:extLst>
              <a:ext uri="{FF2B5EF4-FFF2-40B4-BE49-F238E27FC236}">
                <a16:creationId xmlns:a16="http://schemas.microsoft.com/office/drawing/2014/main" id="{F984FE09-74C0-4C68-9FCA-FFD20614E7FC}"/>
              </a:ext>
            </a:extLst>
          </p:cNvPr>
          <p:cNvSpPr/>
          <p:nvPr/>
        </p:nvSpPr>
        <p:spPr>
          <a:xfrm>
            <a:off x="6786608" y="1901095"/>
            <a:ext cx="1385792" cy="60326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extBox 12">
            <a:extLst>
              <a:ext uri="{FF2B5EF4-FFF2-40B4-BE49-F238E27FC236}">
                <a16:creationId xmlns:a16="http://schemas.microsoft.com/office/drawing/2014/main" id="{C265DC82-516A-4E8B-B4F7-113BBB37B4B7}"/>
              </a:ext>
            </a:extLst>
          </p:cNvPr>
          <p:cNvSpPr txBox="1"/>
          <p:nvPr/>
        </p:nvSpPr>
        <p:spPr>
          <a:xfrm>
            <a:off x="179512" y="2564904"/>
            <a:ext cx="2101153" cy="369332"/>
          </a:xfrm>
          <a:prstGeom prst="rect">
            <a:avLst/>
          </a:prstGeom>
          <a:noFill/>
        </p:spPr>
        <p:txBody>
          <a:bodyPr wrap="none" rtlCol="0">
            <a:spAutoFit/>
          </a:bodyPr>
          <a:lstStyle/>
          <a:p>
            <a:r>
              <a:rPr lang="en-MY" b="1" dirty="0"/>
              <a:t>Tell the truth about:</a:t>
            </a:r>
          </a:p>
        </p:txBody>
      </p:sp>
      <p:sp>
        <p:nvSpPr>
          <p:cNvPr id="14" name="TextBox 13">
            <a:extLst>
              <a:ext uri="{FF2B5EF4-FFF2-40B4-BE49-F238E27FC236}">
                <a16:creationId xmlns:a16="http://schemas.microsoft.com/office/drawing/2014/main" id="{42BEA4E9-2CB3-4B68-BAEE-24C2BA752502}"/>
              </a:ext>
            </a:extLst>
          </p:cNvPr>
          <p:cNvSpPr txBox="1"/>
          <p:nvPr/>
        </p:nvSpPr>
        <p:spPr>
          <a:xfrm>
            <a:off x="3491880" y="260648"/>
            <a:ext cx="2446439" cy="646331"/>
          </a:xfrm>
          <a:prstGeom prst="rect">
            <a:avLst/>
          </a:prstGeom>
          <a:noFill/>
        </p:spPr>
        <p:txBody>
          <a:bodyPr wrap="none" rtlCol="0">
            <a:spAutoFit/>
          </a:bodyPr>
          <a:lstStyle/>
          <a:p>
            <a:r>
              <a:rPr lang="en-MY" b="1" dirty="0"/>
              <a:t>Trust through Low Price</a:t>
            </a:r>
          </a:p>
          <a:p>
            <a:r>
              <a:rPr lang="en-MY" b="1" dirty="0"/>
              <a:t>But Same Quality</a:t>
            </a:r>
          </a:p>
        </p:txBody>
      </p:sp>
    </p:spTree>
    <p:extLst>
      <p:ext uri="{BB962C8B-B14F-4D97-AF65-F5344CB8AC3E}">
        <p14:creationId xmlns:p14="http://schemas.microsoft.com/office/powerpoint/2010/main" val="2368449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5616" y="1412776"/>
            <a:ext cx="7704856" cy="1872208"/>
          </a:xfrm>
        </p:spPr>
        <p:txBody>
          <a:bodyPr>
            <a:normAutofit fontScale="85000" lnSpcReduction="10000"/>
          </a:bodyPr>
          <a:lstStyle/>
          <a:p>
            <a:pPr algn="r"/>
            <a:r>
              <a:rPr lang="en-MY" dirty="0">
                <a:solidFill>
                  <a:srgbClr val="FFFF00"/>
                </a:solidFill>
              </a:rPr>
              <a:t>Total Truth: Prophet’s practice of disclosing the cost</a:t>
            </a:r>
          </a:p>
          <a:p>
            <a:pPr algn="r"/>
            <a:endParaRPr lang="en-US" sz="1400" dirty="0">
              <a:solidFill>
                <a:schemeClr val="bg1"/>
              </a:solidFill>
            </a:endParaRPr>
          </a:p>
          <a:p>
            <a:pPr algn="r"/>
            <a:r>
              <a:rPr lang="en-US" dirty="0">
                <a:solidFill>
                  <a:schemeClr val="bg1"/>
                </a:solidFill>
              </a:rPr>
              <a:t>What’s the </a:t>
            </a:r>
            <a:r>
              <a:rPr lang="en-US" b="1" dirty="0">
                <a:solidFill>
                  <a:schemeClr val="bg1"/>
                </a:solidFill>
              </a:rPr>
              <a:t>impacts </a:t>
            </a:r>
            <a:r>
              <a:rPr lang="en-US" dirty="0">
                <a:solidFill>
                  <a:schemeClr val="bg1"/>
                </a:solidFill>
              </a:rPr>
              <a:t>of the business operations, practices and products on the various stakeholders?</a:t>
            </a:r>
          </a:p>
        </p:txBody>
      </p:sp>
      <p:sp>
        <p:nvSpPr>
          <p:cNvPr id="2" name="Title 1"/>
          <p:cNvSpPr>
            <a:spLocks noGrp="1"/>
          </p:cNvSpPr>
          <p:nvPr>
            <p:ph type="ctrTitle"/>
          </p:nvPr>
        </p:nvSpPr>
        <p:spPr>
          <a:xfrm>
            <a:off x="251520" y="236841"/>
            <a:ext cx="8712968" cy="1247943"/>
          </a:xfrm>
        </p:spPr>
        <p:txBody>
          <a:bodyPr>
            <a:normAutofit fontScale="90000"/>
          </a:bodyPr>
          <a:lstStyle/>
          <a:p>
            <a:pPr algn="r"/>
            <a:r>
              <a:rPr lang="en-MY" sz="3600" dirty="0">
                <a:solidFill>
                  <a:srgbClr val="FF0000"/>
                </a:solidFill>
              </a:rPr>
              <a:t>Pillar #3: </a:t>
            </a:r>
            <a:br>
              <a:rPr lang="en-MY" sz="3600" dirty="0">
                <a:solidFill>
                  <a:srgbClr val="FF0000"/>
                </a:solidFill>
              </a:rPr>
            </a:br>
            <a:r>
              <a:rPr lang="en-MY" sz="3600" dirty="0">
                <a:solidFill>
                  <a:srgbClr val="FF0000"/>
                </a:solidFill>
              </a:rPr>
              <a:t>Principle of Truthfulness/   Trustworthiness </a:t>
            </a:r>
            <a:br>
              <a:rPr lang="en-MY" sz="3600" dirty="0">
                <a:solidFill>
                  <a:srgbClr val="FF0000"/>
                </a:solidFill>
              </a:rPr>
            </a:br>
            <a:endParaRPr lang="en-MY" sz="2700" dirty="0">
              <a:solidFill>
                <a:srgbClr val="FFFF00"/>
              </a:solidFill>
            </a:endParaRPr>
          </a:p>
        </p:txBody>
      </p:sp>
      <p:sp>
        <p:nvSpPr>
          <p:cNvPr id="4" name="Rectangle 3"/>
          <p:cNvSpPr/>
          <p:nvPr/>
        </p:nvSpPr>
        <p:spPr>
          <a:xfrm>
            <a:off x="2952328" y="3212976"/>
            <a:ext cx="5796136" cy="2862322"/>
          </a:xfrm>
          <a:prstGeom prst="rect">
            <a:avLst/>
          </a:prstGeom>
          <a:solidFill>
            <a:schemeClr val="tx1"/>
          </a:solidFill>
        </p:spPr>
        <p:txBody>
          <a:bodyPr wrap="square">
            <a:spAutoFit/>
          </a:bodyPr>
          <a:lstStyle/>
          <a:p>
            <a:pPr algn="r"/>
            <a:r>
              <a:rPr lang="en-US" dirty="0">
                <a:solidFill>
                  <a:srgbClr val="FFFF00"/>
                </a:solidFill>
              </a:rPr>
              <a:t>“The seller and the buyer have the rights to return the goods as long as they have not parted or till they parted; </a:t>
            </a:r>
          </a:p>
          <a:p>
            <a:pPr algn="r"/>
            <a:endParaRPr lang="en-US" dirty="0">
              <a:solidFill>
                <a:srgbClr val="FFFF00"/>
              </a:solidFill>
            </a:endParaRPr>
          </a:p>
          <a:p>
            <a:pPr algn="r"/>
            <a:r>
              <a:rPr lang="en-US" dirty="0">
                <a:solidFill>
                  <a:srgbClr val="FFFF00"/>
                </a:solidFill>
              </a:rPr>
              <a:t>and if both parties spoke the truth and describe the defects and qualities (of the goods),</a:t>
            </a:r>
          </a:p>
          <a:p>
            <a:pPr algn="r"/>
            <a:r>
              <a:rPr lang="en-US" dirty="0">
                <a:solidFill>
                  <a:srgbClr val="FFFF00"/>
                </a:solidFill>
              </a:rPr>
              <a:t>then they would be blessed in their transaction; and if they told lies or hid something, </a:t>
            </a:r>
          </a:p>
          <a:p>
            <a:pPr algn="r"/>
            <a:endParaRPr lang="en-US" dirty="0">
              <a:solidFill>
                <a:srgbClr val="FFFF00"/>
              </a:solidFill>
            </a:endParaRPr>
          </a:p>
          <a:p>
            <a:pPr algn="r"/>
            <a:r>
              <a:rPr lang="en-US" dirty="0">
                <a:solidFill>
                  <a:srgbClr val="FFFF00"/>
                </a:solidFill>
              </a:rPr>
              <a:t>then the blessings of their transaction will be lost.” </a:t>
            </a:r>
          </a:p>
          <a:p>
            <a:pPr algn="r"/>
            <a:r>
              <a:rPr lang="en-US" dirty="0">
                <a:solidFill>
                  <a:srgbClr val="FFFF00"/>
                </a:solidFill>
              </a:rPr>
              <a:t>-Prophet Muhammad </a:t>
            </a:r>
            <a:r>
              <a:rPr lang="en-US" dirty="0" err="1">
                <a:solidFill>
                  <a:srgbClr val="FFFF00"/>
                </a:solidFill>
              </a:rPr>
              <a:t>s.a.w</a:t>
            </a:r>
            <a:r>
              <a:rPr lang="en-US" dirty="0">
                <a:solidFill>
                  <a:srgbClr val="FFFF00"/>
                </a:solidFill>
              </a:rPr>
              <a:t> (Hadith Bukhari No. 1937)</a:t>
            </a:r>
            <a:endParaRPr lang="en-MY" dirty="0">
              <a:solidFill>
                <a:srgbClr val="FFFF00"/>
              </a:solidFill>
            </a:endParaRPr>
          </a:p>
        </p:txBody>
      </p:sp>
      <p:sp>
        <p:nvSpPr>
          <p:cNvPr id="5" name="TextBox 4"/>
          <p:cNvSpPr txBox="1"/>
          <p:nvPr/>
        </p:nvSpPr>
        <p:spPr>
          <a:xfrm>
            <a:off x="323528" y="4509120"/>
            <a:ext cx="1656184" cy="1200329"/>
          </a:xfrm>
          <a:prstGeom prst="rect">
            <a:avLst/>
          </a:prstGeom>
          <a:solidFill>
            <a:schemeClr val="tx1"/>
          </a:solidFill>
        </p:spPr>
        <p:txBody>
          <a:bodyPr wrap="square" rtlCol="0">
            <a:spAutoFit/>
          </a:bodyPr>
          <a:lstStyle/>
          <a:p>
            <a:r>
              <a:rPr lang="en-US" dirty="0">
                <a:solidFill>
                  <a:srgbClr val="FFFF00"/>
                </a:solidFill>
              </a:rPr>
              <a:t>Supply-chain / production process disclosure</a:t>
            </a:r>
            <a:endParaRPr lang="en-MY" dirty="0">
              <a:solidFill>
                <a:srgbClr val="FFFF00"/>
              </a:solidFill>
            </a:endParaRPr>
          </a:p>
        </p:txBody>
      </p:sp>
      <p:sp>
        <p:nvSpPr>
          <p:cNvPr id="6" name="Text Box 5">
            <a:extLst>
              <a:ext uri="{FF2B5EF4-FFF2-40B4-BE49-F238E27FC236}">
                <a16:creationId xmlns:a16="http://schemas.microsoft.com/office/drawing/2014/main" id="{A8A0D3DF-EFD0-4A48-BA4D-CA6F359AB5BF}"/>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2"/>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3168246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FF1FD-C858-48FD-8738-851900978AA7}"/>
              </a:ext>
            </a:extLst>
          </p:cNvPr>
          <p:cNvPicPr>
            <a:picLocks noChangeAspect="1"/>
          </p:cNvPicPr>
          <p:nvPr/>
        </p:nvPicPr>
        <p:blipFill>
          <a:blip r:embed="rId2"/>
          <a:stretch>
            <a:fillRect/>
          </a:stretch>
        </p:blipFill>
        <p:spPr>
          <a:xfrm>
            <a:off x="0" y="0"/>
            <a:ext cx="9144000" cy="8901607"/>
          </a:xfrm>
          <a:prstGeom prst="rect">
            <a:avLst/>
          </a:prstGeom>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683568" y="404664"/>
            <a:ext cx="8047806" cy="5726906"/>
          </a:xfrm>
        </p:spPr>
        <p:txBody>
          <a:bodyPr>
            <a:noAutofit/>
          </a:bodyPr>
          <a:lstStyle/>
          <a:p>
            <a:pPr algn="r">
              <a:lnSpc>
                <a:spcPct val="150000"/>
              </a:lnSpc>
              <a:spcAft>
                <a:spcPts val="750"/>
              </a:spcAft>
            </a:pPr>
            <a:r>
              <a:rPr lang="en-US" sz="2400"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Pilar </a:t>
            </a:r>
            <a:r>
              <a:rPr lang="en-US" sz="2400" b="1" dirty="0" err="1">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Keenam</a:t>
            </a:r>
            <a:br>
              <a:rPr lang="en-MY" sz="36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3600"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PRINSIP OTENTISITAS </a:t>
            </a:r>
            <a:br>
              <a:rPr lang="en-US" sz="3600"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br>
            <a:r>
              <a:rPr lang="en-US" sz="3600" b="1" dirty="0">
                <a:solidFill>
                  <a:srgbClr val="FFFF00"/>
                </a:solidFill>
                <a:effectLst>
                  <a:glow rad="228600">
                    <a:srgbClr val="553C24"/>
                  </a:glow>
                </a:effectLst>
                <a:latin typeface="Book Antiqua" panose="02040602050305030304" pitchFamily="18" charset="0"/>
                <a:ea typeface="Times New Roman" panose="02020603050405020304" pitchFamily="18" charset="0"/>
                <a:cs typeface="Times New Roman" panose="02020603050405020304" pitchFamily="18" charset="0"/>
              </a:rPr>
              <a:t>DAN KREDIBILITAS</a:t>
            </a:r>
            <a:br>
              <a:rPr lang="en-MY" sz="36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2400" b="1" i="1"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(#6. Principle of Authenticity </a:t>
            </a:r>
            <a:br>
              <a:rPr lang="en-US" sz="2400" b="1" i="1"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2400" b="1" i="1"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and Credibility)</a:t>
            </a:r>
            <a:br>
              <a:rPr lang="en-MY" sz="3600" dirty="0">
                <a:solidFill>
                  <a:srgbClr val="FFFF00"/>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3600" dirty="0">
                <a:solidFill>
                  <a:srgbClr val="FFFF00"/>
                </a:solidFill>
                <a:effectLst>
                  <a:glow rad="228600">
                    <a:srgbClr val="553C24"/>
                  </a:glow>
                </a:effectLst>
                <a:latin typeface="Book Antiqua" panose="02040602050305030304" pitchFamily="18" charset="0"/>
                <a:ea typeface="Calibri" panose="020F0502020204030204" pitchFamily="34" charset="0"/>
                <a:cs typeface="Calibri" panose="020F0502020204030204" pitchFamily="34" charset="0"/>
              </a:rPr>
              <a:t> </a:t>
            </a:r>
            <a:r>
              <a:rPr lang="en-US" sz="1800" dirty="0">
                <a:solidFill>
                  <a:srgbClr val="99FF33"/>
                </a:solidFill>
                <a:effectLst>
                  <a:glow rad="228600">
                    <a:srgbClr val="553C24"/>
                  </a:glow>
                </a:effectLst>
                <a:latin typeface="Book Antiqua" panose="02040602050305030304" pitchFamily="18" charset="0"/>
                <a:ea typeface="Calibri" panose="020F0502020204030204" pitchFamily="34" charset="0"/>
                <a:cs typeface="Arial" panose="020B0604020202020204" pitchFamily="34" charset="0"/>
              </a:rPr>
              <a:t>“</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Hai orang-orang yang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beriman</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apabila</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bermu'amalah</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tidak</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secara</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tunai</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untuk</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waktu</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ditentukan</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hendaklah</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menuliskannya</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Dan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hendaklah</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seorang</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penulis</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di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antara</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menuliskannya</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dengan</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benar</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t>
            </a:r>
            <a:br>
              <a:rPr lang="en-MY" sz="1800"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(Q.S Al Baqarah; </a:t>
            </a:r>
            <a:r>
              <a:rPr lang="id-ID"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282</a:t>
            </a:r>
            <a:r>
              <a:rPr lang="en-US" sz="1800" i="1"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t>)</a:t>
            </a:r>
            <a:br>
              <a:rPr lang="en-MY" sz="1800" dirty="0">
                <a:solidFill>
                  <a:srgbClr val="99FF33"/>
                </a:solidFill>
                <a:effectLst>
                  <a:glow rad="228600">
                    <a:srgbClr val="553C24"/>
                  </a:glow>
                </a:effectLst>
                <a:latin typeface="Book Antiqua" panose="02040602050305030304" pitchFamily="18" charset="0"/>
                <a:ea typeface="Calibri" panose="020F0502020204030204" pitchFamily="34" charset="0"/>
                <a:cs typeface="Times New Roman" panose="02020603050405020304" pitchFamily="18" charset="0"/>
              </a:rPr>
            </a:br>
            <a:endParaRPr lang="en-MY" sz="1800" dirty="0">
              <a:solidFill>
                <a:srgbClr val="99FF33"/>
              </a:solidFill>
              <a:effectLst>
                <a:glow rad="228600">
                  <a:srgbClr val="553C24"/>
                </a:glow>
              </a:effectLst>
              <a:latin typeface="Book Antiqua" panose="02040602050305030304" pitchFamily="18" charset="0"/>
            </a:endParaRPr>
          </a:p>
        </p:txBody>
      </p:sp>
      <p:sp>
        <p:nvSpPr>
          <p:cNvPr id="3" name="Text Box 5">
            <a:extLst>
              <a:ext uri="{FF2B5EF4-FFF2-40B4-BE49-F238E27FC236}">
                <a16:creationId xmlns:a16="http://schemas.microsoft.com/office/drawing/2014/main" id="{9ED69C33-5654-4D86-8BE3-9F2C1C8A6427}"/>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
        <p:nvSpPr>
          <p:cNvPr id="6" name="TextBox 5">
            <a:extLst>
              <a:ext uri="{FF2B5EF4-FFF2-40B4-BE49-F238E27FC236}">
                <a16:creationId xmlns:a16="http://schemas.microsoft.com/office/drawing/2014/main" id="{2C6ECBD0-A66C-4A9C-8808-04DB315C7D0D}"/>
              </a:ext>
            </a:extLst>
          </p:cNvPr>
          <p:cNvSpPr txBox="1"/>
          <p:nvPr/>
        </p:nvSpPr>
        <p:spPr>
          <a:xfrm>
            <a:off x="0" y="6351568"/>
            <a:ext cx="4591050" cy="184666"/>
          </a:xfrm>
          <a:prstGeom prst="rect">
            <a:avLst/>
          </a:prstGeom>
          <a:noFill/>
        </p:spPr>
        <p:txBody>
          <a:bodyPr wrap="square">
            <a:spAutoFit/>
          </a:bodyPr>
          <a:lstStyle/>
          <a:p>
            <a:r>
              <a:rPr lang="en-MY" sz="600" dirty="0"/>
              <a:t>https://lambchow.com/wp-content/uploads/2021/01/art-quill-pen-writing-instrument-accessory-feather-writing-1593135-pxhere.com_.jpg</a:t>
            </a:r>
          </a:p>
        </p:txBody>
      </p:sp>
    </p:spTree>
    <p:extLst>
      <p:ext uri="{BB962C8B-B14F-4D97-AF65-F5344CB8AC3E}">
        <p14:creationId xmlns:p14="http://schemas.microsoft.com/office/powerpoint/2010/main" val="1253913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02791"/>
            <a:ext cx="8273008" cy="2118097"/>
          </a:xfrm>
        </p:spPr>
        <p:txBody>
          <a:bodyPr>
            <a:normAutofit fontScale="90000"/>
          </a:bodyPr>
          <a:lstStyle/>
          <a:p>
            <a:pPr algn="r"/>
            <a:r>
              <a:rPr lang="en-MY" dirty="0">
                <a:solidFill>
                  <a:srgbClr val="FF0000"/>
                </a:solidFill>
              </a:rPr>
              <a:t>Pillar #6: Principle of </a:t>
            </a:r>
            <a:br>
              <a:rPr lang="en-MY" dirty="0">
                <a:solidFill>
                  <a:srgbClr val="FF0000"/>
                </a:solidFill>
              </a:rPr>
            </a:br>
            <a:r>
              <a:rPr lang="en-MY" dirty="0">
                <a:solidFill>
                  <a:srgbClr val="FF0000"/>
                </a:solidFill>
              </a:rPr>
              <a:t>Authenticity &amp; Credibility</a:t>
            </a:r>
            <a:br>
              <a:rPr lang="en-MY" dirty="0">
                <a:solidFill>
                  <a:srgbClr val="FF0000"/>
                </a:solidFill>
              </a:rPr>
            </a:br>
            <a:r>
              <a:rPr lang="en-MY" sz="3300" dirty="0">
                <a:solidFill>
                  <a:srgbClr val="FFFF00"/>
                </a:solidFill>
              </a:rPr>
              <a:t>Documentation, (Audit) Verification  and Certification</a:t>
            </a:r>
          </a:p>
        </p:txBody>
      </p:sp>
      <p:sp>
        <p:nvSpPr>
          <p:cNvPr id="3" name="Subtitle 2"/>
          <p:cNvSpPr>
            <a:spLocks noGrp="1"/>
          </p:cNvSpPr>
          <p:nvPr>
            <p:ph type="subTitle" idx="1"/>
          </p:nvPr>
        </p:nvSpPr>
        <p:spPr>
          <a:xfrm>
            <a:off x="508992" y="2636912"/>
            <a:ext cx="8273008" cy="3096344"/>
          </a:xfrm>
        </p:spPr>
        <p:txBody>
          <a:bodyPr>
            <a:normAutofit lnSpcReduction="10000"/>
          </a:bodyPr>
          <a:lstStyle/>
          <a:p>
            <a:pPr algn="r"/>
            <a:r>
              <a:rPr lang="en-MY" dirty="0">
                <a:solidFill>
                  <a:srgbClr val="FFFF00"/>
                </a:solidFill>
              </a:rPr>
              <a:t>Documenting is one of the </a:t>
            </a:r>
            <a:r>
              <a:rPr lang="en-MY" sz="4000" b="1" dirty="0">
                <a:solidFill>
                  <a:srgbClr val="FFFF00"/>
                </a:solidFill>
                <a:effectLst>
                  <a:glow rad="228600">
                    <a:schemeClr val="accent3">
                      <a:satMod val="175000"/>
                      <a:alpha val="40000"/>
                    </a:schemeClr>
                  </a:glow>
                </a:effectLst>
              </a:rPr>
              <a:t>MOST Powerful </a:t>
            </a:r>
            <a:r>
              <a:rPr lang="en-MY" dirty="0">
                <a:solidFill>
                  <a:srgbClr val="FFFF00"/>
                </a:solidFill>
              </a:rPr>
              <a:t>Islamic Traditions &amp; Practices</a:t>
            </a:r>
            <a:endParaRPr lang="en-MY" dirty="0">
              <a:solidFill>
                <a:schemeClr val="bg1"/>
              </a:solidFill>
            </a:endParaRPr>
          </a:p>
          <a:p>
            <a:pPr algn="r"/>
            <a:r>
              <a:rPr lang="en-MY" dirty="0">
                <a:solidFill>
                  <a:schemeClr val="bg1"/>
                </a:solidFill>
              </a:rPr>
              <a:t>Credible Sourcing and verification / certification (e.g. hadith) Verification and Acceptance</a:t>
            </a:r>
            <a:endParaRPr lang="en-US" dirty="0">
              <a:solidFill>
                <a:schemeClr val="bg1"/>
              </a:solidFill>
            </a:endParaRPr>
          </a:p>
          <a:p>
            <a:pPr algn="r"/>
            <a:r>
              <a:rPr lang="en-US" dirty="0">
                <a:solidFill>
                  <a:schemeClr val="bg1"/>
                </a:solidFill>
              </a:rPr>
              <a:t>Role of independent bodies/ regulators / Universities / Academics/ NGOs</a:t>
            </a:r>
            <a:endParaRPr lang="en-MY" dirty="0">
              <a:solidFill>
                <a:schemeClr val="bg1"/>
              </a:solidFill>
            </a:endParaRPr>
          </a:p>
        </p:txBody>
      </p:sp>
      <p:sp>
        <p:nvSpPr>
          <p:cNvPr id="7" name="Text Box 5">
            <a:extLst>
              <a:ext uri="{FF2B5EF4-FFF2-40B4-BE49-F238E27FC236}">
                <a16:creationId xmlns:a16="http://schemas.microsoft.com/office/drawing/2014/main" id="{292C6592-1D07-4A99-AEB9-1EAD4164F5A1}"/>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2"/>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413766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2A21FE-C56B-42B6-82D1-D3F0C4A47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4BE011A-C166-4E7B-A300-186767380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2900" y="8482"/>
            <a:ext cx="2676207"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1261A9AF-2897-4CFD-9D9D-17105C8A2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8D5A1F-94CE-419D-A805-1F4D968EAC45}"/>
              </a:ext>
            </a:extLst>
          </p:cNvPr>
          <p:cNvSpPr>
            <a:spLocks noGrp="1"/>
          </p:cNvSpPr>
          <p:nvPr>
            <p:ph type="title"/>
          </p:nvPr>
        </p:nvSpPr>
        <p:spPr>
          <a:xfrm>
            <a:off x="342898" y="1282890"/>
            <a:ext cx="2395184" cy="3874302"/>
          </a:xfrm>
        </p:spPr>
        <p:txBody>
          <a:bodyPr vert="horz" lIns="91440" tIns="45720" rIns="91440" bIns="45720" rtlCol="0" anchor="b">
            <a:normAutofit/>
          </a:bodyPr>
          <a:lstStyle/>
          <a:p>
            <a:pPr algn="r">
              <a:lnSpc>
                <a:spcPct val="90000"/>
              </a:lnSpc>
            </a:pPr>
            <a:r>
              <a:rPr lang="en-US" sz="1900" b="1" kern="1200" dirty="0">
                <a:solidFill>
                  <a:srgbClr val="FFFFFF"/>
                </a:solidFill>
                <a:latin typeface="+mj-lt"/>
                <a:ea typeface="+mj-ea"/>
                <a:cs typeface="+mj-cs"/>
              </a:rPr>
              <a:t>Google Search: </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Social Reporting – </a:t>
            </a:r>
            <a:r>
              <a:rPr lang="en-US" sz="1900" kern="1200" dirty="0">
                <a:solidFill>
                  <a:srgbClr val="FFFF00"/>
                </a:solidFill>
                <a:latin typeface="+mj-lt"/>
                <a:ea typeface="+mj-ea"/>
                <a:cs typeface="+mj-cs"/>
              </a:rPr>
              <a:t>7,400,000,000</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GRI –</a:t>
            </a:r>
            <a:br>
              <a:rPr lang="en-US" sz="1900" kern="1200" dirty="0">
                <a:solidFill>
                  <a:srgbClr val="FFFFFF"/>
                </a:solidFill>
                <a:latin typeface="+mj-lt"/>
                <a:ea typeface="+mj-ea"/>
                <a:cs typeface="+mj-cs"/>
              </a:rPr>
            </a:br>
            <a:r>
              <a:rPr lang="en-US" sz="1900" kern="1200" dirty="0">
                <a:solidFill>
                  <a:srgbClr val="FFFF00"/>
                </a:solidFill>
                <a:latin typeface="+mj-lt"/>
                <a:ea typeface="+mj-ea"/>
                <a:cs typeface="+mj-cs"/>
              </a:rPr>
              <a:t>1,900,000,000</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CSR –</a:t>
            </a: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 </a:t>
            </a:r>
            <a:r>
              <a:rPr lang="en-US" sz="1900" kern="1200" dirty="0">
                <a:solidFill>
                  <a:srgbClr val="FFFF00"/>
                </a:solidFill>
                <a:latin typeface="+mj-lt"/>
                <a:ea typeface="+mj-ea"/>
                <a:cs typeface="+mj-cs"/>
              </a:rPr>
              <a:t>2,360,000,000</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Sustainability Report –</a:t>
            </a:r>
            <a:br>
              <a:rPr lang="en-US" sz="1900" kern="1200" dirty="0">
                <a:solidFill>
                  <a:srgbClr val="FFFFFF"/>
                </a:solidFill>
                <a:latin typeface="+mj-lt"/>
                <a:ea typeface="+mj-ea"/>
                <a:cs typeface="+mj-cs"/>
              </a:rPr>
            </a:br>
            <a:r>
              <a:rPr lang="en-US" sz="1900" kern="1200" dirty="0">
                <a:solidFill>
                  <a:srgbClr val="FFFF00"/>
                </a:solidFill>
                <a:latin typeface="+mj-lt"/>
                <a:ea typeface="+mj-ea"/>
                <a:cs typeface="+mj-cs"/>
              </a:rPr>
              <a:t>4,050,000,000</a:t>
            </a:r>
          </a:p>
        </p:txBody>
      </p:sp>
      <p:sp>
        <p:nvSpPr>
          <p:cNvPr id="49" name="Rectangle 48">
            <a:extLst>
              <a:ext uri="{FF2B5EF4-FFF2-40B4-BE49-F238E27FC236}">
                <a16:creationId xmlns:a16="http://schemas.microsoft.com/office/drawing/2014/main" id="{755E56EF-ADF6-479C-99B3-ADDDE6959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9038" y="4107658"/>
            <a:ext cx="2469272" cy="3030557"/>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80F073-C053-4FB1-AD41-CE60C23F1F0C}"/>
              </a:ext>
            </a:extLst>
          </p:cNvPr>
          <p:cNvPicPr>
            <a:picLocks noChangeAspect="1"/>
          </p:cNvPicPr>
          <p:nvPr/>
        </p:nvPicPr>
        <p:blipFill rotWithShape="1">
          <a:blip r:embed="rId2"/>
          <a:srcRect l="46462" r="-1" b="-1"/>
          <a:stretch/>
        </p:blipFill>
        <p:spPr>
          <a:xfrm>
            <a:off x="3024676" y="3428999"/>
            <a:ext cx="3062879" cy="3446819"/>
          </a:xfrm>
          <a:prstGeom prst="rect">
            <a:avLst/>
          </a:prstGeom>
        </p:spPr>
      </p:pic>
      <p:pic>
        <p:nvPicPr>
          <p:cNvPr id="11" name="Picture 10">
            <a:extLst>
              <a:ext uri="{FF2B5EF4-FFF2-40B4-BE49-F238E27FC236}">
                <a16:creationId xmlns:a16="http://schemas.microsoft.com/office/drawing/2014/main" id="{829B631E-E56E-4D3A-B91D-094E54020D98}"/>
              </a:ext>
            </a:extLst>
          </p:cNvPr>
          <p:cNvPicPr>
            <a:picLocks noChangeAspect="1"/>
          </p:cNvPicPr>
          <p:nvPr/>
        </p:nvPicPr>
        <p:blipFill rotWithShape="1">
          <a:blip r:embed="rId3"/>
          <a:srcRect r="26507" b="4"/>
          <a:stretch/>
        </p:blipFill>
        <p:spPr>
          <a:xfrm>
            <a:off x="3024676" y="1658"/>
            <a:ext cx="3062879" cy="3438124"/>
          </a:xfrm>
          <a:prstGeom prst="rect">
            <a:avLst/>
          </a:prstGeom>
        </p:spPr>
      </p:pic>
      <p:pic>
        <p:nvPicPr>
          <p:cNvPr id="7" name="Picture 6" descr="Text&#10;&#10;Description automatically generated">
            <a:extLst>
              <a:ext uri="{FF2B5EF4-FFF2-40B4-BE49-F238E27FC236}">
                <a16:creationId xmlns:a16="http://schemas.microsoft.com/office/drawing/2014/main" id="{60E7F1E4-45DB-4BF6-84DB-C6FC0C36F9C7}"/>
              </a:ext>
            </a:extLst>
          </p:cNvPr>
          <p:cNvPicPr>
            <a:picLocks noChangeAspect="1"/>
          </p:cNvPicPr>
          <p:nvPr/>
        </p:nvPicPr>
        <p:blipFill rotWithShape="1">
          <a:blip r:embed="rId4"/>
          <a:srcRect l="51128" r="-2" b="-2"/>
          <a:stretch/>
        </p:blipFill>
        <p:spPr>
          <a:xfrm>
            <a:off x="6087555" y="3428999"/>
            <a:ext cx="3062878" cy="3446819"/>
          </a:xfrm>
          <a:prstGeom prst="rect">
            <a:avLst/>
          </a:prstGeom>
        </p:spPr>
      </p:pic>
      <p:pic>
        <p:nvPicPr>
          <p:cNvPr id="5" name="Content Placeholder 4" descr="Text&#10;&#10;Description automatically generated">
            <a:extLst>
              <a:ext uri="{FF2B5EF4-FFF2-40B4-BE49-F238E27FC236}">
                <a16:creationId xmlns:a16="http://schemas.microsoft.com/office/drawing/2014/main" id="{988DD635-B4D4-4393-953C-6FA90BBFF971}"/>
              </a:ext>
            </a:extLst>
          </p:cNvPr>
          <p:cNvPicPr>
            <a:picLocks noChangeAspect="1"/>
          </p:cNvPicPr>
          <p:nvPr/>
        </p:nvPicPr>
        <p:blipFill rotWithShape="1">
          <a:blip r:embed="rId5"/>
          <a:srcRect l="17596" r="30958" b="2"/>
          <a:stretch/>
        </p:blipFill>
        <p:spPr>
          <a:xfrm>
            <a:off x="6087555" y="1658"/>
            <a:ext cx="3062880" cy="3438124"/>
          </a:xfrm>
          <a:prstGeom prst="rect">
            <a:avLst/>
          </a:prstGeom>
        </p:spPr>
      </p:pic>
      <p:sp>
        <p:nvSpPr>
          <p:cNvPr id="3" name="Oval 2">
            <a:extLst>
              <a:ext uri="{FF2B5EF4-FFF2-40B4-BE49-F238E27FC236}">
                <a16:creationId xmlns:a16="http://schemas.microsoft.com/office/drawing/2014/main" id="{D1ACF955-513D-4856-8BAA-3654123490E1}"/>
              </a:ext>
            </a:extLst>
          </p:cNvPr>
          <p:cNvSpPr/>
          <p:nvPr/>
        </p:nvSpPr>
        <p:spPr>
          <a:xfrm>
            <a:off x="395536" y="332656"/>
            <a:ext cx="2622705" cy="9502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99FF33"/>
                </a:solidFill>
                <a:latin typeface="Abadi" panose="020B0604020104020204" pitchFamily="34" charset="0"/>
              </a:rPr>
              <a:t>WHY?</a:t>
            </a:r>
            <a:endParaRPr lang="en-MY" sz="4000" b="1" dirty="0">
              <a:solidFill>
                <a:srgbClr val="99FF33"/>
              </a:solidFill>
              <a:latin typeface="Abadi" panose="020B0604020104020204" pitchFamily="34" charset="0"/>
            </a:endParaRPr>
          </a:p>
        </p:txBody>
      </p:sp>
    </p:spTree>
    <p:extLst>
      <p:ext uri="{BB962C8B-B14F-4D97-AF65-F5344CB8AC3E}">
        <p14:creationId xmlns:p14="http://schemas.microsoft.com/office/powerpoint/2010/main" val="3905774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1995" y="4867196"/>
            <a:ext cx="6127164" cy="1802163"/>
          </a:xfrm>
        </p:spPr>
        <p:txBody>
          <a:bodyPr anchor="ctr">
            <a:normAutofit fontScale="90000"/>
          </a:bodyPr>
          <a:lstStyle/>
          <a:p>
            <a:pPr algn="r"/>
            <a:r>
              <a:rPr lang="en-MY" sz="3000" dirty="0">
                <a:solidFill>
                  <a:srgbClr val="00B050"/>
                </a:solidFill>
              </a:rPr>
              <a:t>Establish Our Own ICSR Index </a:t>
            </a:r>
            <a:br>
              <a:rPr lang="en-MY" sz="3000" dirty="0">
                <a:solidFill>
                  <a:srgbClr val="00B050"/>
                </a:solidFill>
              </a:rPr>
            </a:br>
            <a:r>
              <a:rPr lang="en-MY" sz="3000" dirty="0">
                <a:solidFill>
                  <a:srgbClr val="00B050"/>
                </a:solidFill>
              </a:rPr>
              <a:t>Our Own Ethical Compass</a:t>
            </a:r>
            <a:br>
              <a:rPr lang="en-MY" sz="3000" dirty="0">
                <a:solidFill>
                  <a:srgbClr val="00B050"/>
                </a:solidFill>
              </a:rPr>
            </a:br>
            <a:r>
              <a:rPr lang="en-MY" sz="3000" dirty="0">
                <a:solidFill>
                  <a:srgbClr val="00B050"/>
                </a:solidFill>
              </a:rPr>
              <a:t>and Transform our Businesses</a:t>
            </a:r>
            <a:br>
              <a:rPr lang="en-MY" sz="3000" dirty="0">
                <a:solidFill>
                  <a:srgbClr val="00B050"/>
                </a:solidFill>
              </a:rPr>
            </a:br>
            <a:r>
              <a:rPr lang="en-MY" sz="3000" dirty="0">
                <a:solidFill>
                  <a:srgbClr val="00B050"/>
                </a:solidFill>
              </a:rPr>
              <a:t>and Organizations</a:t>
            </a:r>
          </a:p>
        </p:txBody>
      </p:sp>
      <p:sp>
        <p:nvSpPr>
          <p:cNvPr id="4" name="Subtitle 3"/>
          <p:cNvSpPr>
            <a:spLocks noGrp="1"/>
          </p:cNvSpPr>
          <p:nvPr>
            <p:ph type="subTitle" idx="1"/>
          </p:nvPr>
        </p:nvSpPr>
        <p:spPr>
          <a:xfrm>
            <a:off x="6374330" y="4653137"/>
            <a:ext cx="2662163" cy="1703214"/>
          </a:xfrm>
        </p:spPr>
        <p:txBody>
          <a:bodyPr anchor="ctr">
            <a:noAutofit/>
          </a:bodyPr>
          <a:lstStyle/>
          <a:p>
            <a:pPr marL="342900" indent="-342900" algn="l">
              <a:buFont typeface="+mj-lt"/>
              <a:buAutoNum type="arabicPeriod"/>
            </a:pPr>
            <a:r>
              <a:rPr lang="en-MY" sz="1800" dirty="0"/>
              <a:t>What is the </a:t>
            </a:r>
            <a:r>
              <a:rPr lang="en-MY" sz="1800" dirty="0">
                <a:solidFill>
                  <a:srgbClr val="FFFF00"/>
                </a:solidFill>
              </a:rPr>
              <a:t>Direction </a:t>
            </a:r>
            <a:r>
              <a:rPr lang="en-MY" sz="1800" dirty="0"/>
              <a:t>of your action ?</a:t>
            </a:r>
          </a:p>
          <a:p>
            <a:pPr marL="342900" indent="-342900" algn="l">
              <a:buFont typeface="+mj-lt"/>
              <a:buAutoNum type="arabicPeriod"/>
            </a:pPr>
            <a:r>
              <a:rPr lang="en-MY" sz="1800" dirty="0"/>
              <a:t>Do you have a </a:t>
            </a:r>
            <a:r>
              <a:rPr lang="en-MY" sz="1800" dirty="0">
                <a:solidFill>
                  <a:srgbClr val="FFFF00"/>
                </a:solidFill>
              </a:rPr>
              <a:t>Compass </a:t>
            </a:r>
            <a:r>
              <a:rPr lang="en-MY" sz="1800" dirty="0">
                <a:solidFill>
                  <a:schemeClr val="tx1"/>
                </a:solidFill>
              </a:rPr>
              <a:t>to get there</a:t>
            </a:r>
            <a:r>
              <a:rPr lang="en-MY" sz="1800" dirty="0"/>
              <a:t>? </a:t>
            </a:r>
          </a:p>
          <a:p>
            <a:pPr marL="342900" indent="-342900" algn="l">
              <a:buFont typeface="+mj-lt"/>
              <a:buAutoNum type="arabicPeriod"/>
            </a:pPr>
            <a:r>
              <a:rPr lang="en-MY" sz="1800" dirty="0">
                <a:solidFill>
                  <a:srgbClr val="FFFF00"/>
                </a:solidFill>
              </a:rPr>
              <a:t>Whose / What </a:t>
            </a:r>
            <a:r>
              <a:rPr lang="en-MY" sz="1800" dirty="0"/>
              <a:t>compass are you using?</a:t>
            </a:r>
          </a:p>
        </p:txBody>
      </p:sp>
      <p:pic>
        <p:nvPicPr>
          <p:cNvPr id="1026" name="Picture 2" descr="https://theartsdesk.com/sites/default/files/styles/mast_image_landscape/public/mastimages/6%20Ahmed%20Mater%20%28smaller%29.jpg?itok=66_4vZTS">
            <a:extLst>
              <a:ext uri="{FF2B5EF4-FFF2-40B4-BE49-F238E27FC236}">
                <a16:creationId xmlns:a16="http://schemas.microsoft.com/office/drawing/2014/main" id="{6A7F4880-9FE4-41DF-A8FA-35C789C997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36" b="8458"/>
          <a:stretch/>
        </p:blipFill>
        <p:spPr bwMode="auto">
          <a:xfrm>
            <a:off x="-2987" y="-28125"/>
            <a:ext cx="9143999" cy="4105197"/>
          </a:xfrm>
          <a:prstGeom prst="rect">
            <a:avLst/>
          </a:prstGeom>
          <a:noFill/>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50" name="Rectangle 4"/>
          <p:cNvSpPr>
            <a:spLocks noChangeArrowheads="1"/>
          </p:cNvSpPr>
          <p:nvPr/>
        </p:nvSpPr>
        <p:spPr bwMode="auto">
          <a:xfrm>
            <a:off x="609600" y="762000"/>
            <a:ext cx="45720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 </a:t>
            </a:r>
          </a:p>
        </p:txBody>
      </p:sp>
      <p:sp>
        <p:nvSpPr>
          <p:cNvPr id="2" name="Rectangle 1">
            <a:extLst>
              <a:ext uri="{FF2B5EF4-FFF2-40B4-BE49-F238E27FC236}">
                <a16:creationId xmlns:a16="http://schemas.microsoft.com/office/drawing/2014/main" id="{E8D2E124-4796-46B9-99AD-ABA56245DE14}"/>
              </a:ext>
            </a:extLst>
          </p:cNvPr>
          <p:cNvSpPr/>
          <p:nvPr/>
        </p:nvSpPr>
        <p:spPr>
          <a:xfrm flipV="1">
            <a:off x="5004071" y="3861048"/>
            <a:ext cx="413992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900" b="0" i="0" u="none" strike="noStrike" kern="1200" cap="none" spc="0" normalizeH="0" baseline="0" noProof="0" dirty="0">
                <a:ln>
                  <a:noFill/>
                </a:ln>
                <a:solidFill>
                  <a:prstClr val="white"/>
                </a:solidFill>
                <a:effectLst/>
                <a:uLnTx/>
                <a:uFillTx/>
                <a:latin typeface="Calibri"/>
                <a:ea typeface="+mn-ea"/>
                <a:cs typeface="+mn-cs"/>
              </a:rPr>
              <a:t>https://www.theartsdesk.com/visual-arts/hajj-journey-heart-islam-british-museum</a:t>
            </a:r>
          </a:p>
        </p:txBody>
      </p:sp>
      <p:sp>
        <p:nvSpPr>
          <p:cNvPr id="8" name="Title 1">
            <a:extLst>
              <a:ext uri="{FF2B5EF4-FFF2-40B4-BE49-F238E27FC236}">
                <a16:creationId xmlns:a16="http://schemas.microsoft.com/office/drawing/2014/main" id="{29EFE0D1-684F-4D75-8DC9-1A09F9185A09}"/>
              </a:ext>
            </a:extLst>
          </p:cNvPr>
          <p:cNvSpPr txBox="1">
            <a:spLocks/>
          </p:cNvSpPr>
          <p:nvPr/>
        </p:nvSpPr>
        <p:spPr>
          <a:xfrm>
            <a:off x="-1692696" y="4164306"/>
            <a:ext cx="702804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MY" sz="3000" dirty="0" err="1">
                <a:solidFill>
                  <a:srgbClr val="FFFF00"/>
                </a:solidFill>
                <a:effectLst>
                  <a:glow rad="228600">
                    <a:schemeClr val="accent5">
                      <a:satMod val="175000"/>
                      <a:alpha val="40000"/>
                    </a:schemeClr>
                  </a:glow>
                </a:effectLst>
              </a:rPr>
              <a:t>Terima</a:t>
            </a:r>
            <a:r>
              <a:rPr lang="en-MY" sz="3000" dirty="0">
                <a:solidFill>
                  <a:srgbClr val="FFFF00"/>
                </a:solidFill>
                <a:effectLst>
                  <a:glow rad="228600">
                    <a:schemeClr val="accent5">
                      <a:satMod val="175000"/>
                      <a:alpha val="40000"/>
                    </a:schemeClr>
                  </a:glow>
                </a:effectLst>
              </a:rPr>
              <a:t> </a:t>
            </a:r>
            <a:r>
              <a:rPr lang="en-MY" sz="3000" dirty="0" err="1">
                <a:solidFill>
                  <a:srgbClr val="FFFF00"/>
                </a:solidFill>
                <a:effectLst>
                  <a:glow rad="228600">
                    <a:schemeClr val="accent5">
                      <a:satMod val="175000"/>
                      <a:alpha val="40000"/>
                    </a:schemeClr>
                  </a:glow>
                </a:effectLst>
              </a:rPr>
              <a:t>kasih</a:t>
            </a:r>
            <a:r>
              <a:rPr lang="en-MY" sz="3000" dirty="0">
                <a:solidFill>
                  <a:srgbClr val="FFFF00"/>
                </a:solidFill>
                <a:effectLst>
                  <a:glow rad="228600">
                    <a:schemeClr val="accent5">
                      <a:satMod val="175000"/>
                      <a:alpha val="40000"/>
                    </a:schemeClr>
                  </a:glow>
                </a:effectLst>
              </a:rPr>
              <a:t> reevany@usm.my</a:t>
            </a:r>
          </a:p>
          <a:p>
            <a:pPr algn="r"/>
            <a:endParaRPr lang="en-MY" dirty="0">
              <a:solidFill>
                <a:schemeClr val="bg1"/>
              </a:solidFill>
              <a:effectLst>
                <a:glow rad="228600">
                  <a:schemeClr val="accent5">
                    <a:satMod val="175000"/>
                    <a:alpha val="40000"/>
                  </a:schemeClr>
                </a:glow>
              </a:effectLst>
            </a:endParaRPr>
          </a:p>
        </p:txBody>
      </p:sp>
      <p:pic>
        <p:nvPicPr>
          <p:cNvPr id="9" name="Picture 8">
            <a:extLst>
              <a:ext uri="{FF2B5EF4-FFF2-40B4-BE49-F238E27FC236}">
                <a16:creationId xmlns:a16="http://schemas.microsoft.com/office/drawing/2014/main" id="{550BDB44-F00D-4A05-B204-BB4C62322711}"/>
              </a:ext>
            </a:extLst>
          </p:cNvPr>
          <p:cNvPicPr>
            <a:picLocks noChangeAspect="1"/>
          </p:cNvPicPr>
          <p:nvPr/>
        </p:nvPicPr>
        <p:blipFill>
          <a:blip r:embed="rId3"/>
          <a:stretch>
            <a:fillRect/>
          </a:stretch>
        </p:blipFill>
        <p:spPr>
          <a:xfrm>
            <a:off x="7535692" y="139711"/>
            <a:ext cx="1496809" cy="2267299"/>
          </a:xfrm>
          <a:prstGeom prst="rect">
            <a:avLst/>
          </a:prstGeom>
        </p:spPr>
      </p:pic>
      <p:pic>
        <p:nvPicPr>
          <p:cNvPr id="10" name="Picture 9">
            <a:extLst>
              <a:ext uri="{FF2B5EF4-FFF2-40B4-BE49-F238E27FC236}">
                <a16:creationId xmlns:a16="http://schemas.microsoft.com/office/drawing/2014/main" id="{FCD18489-FB3F-43C4-9222-13337619FE48}"/>
              </a:ext>
            </a:extLst>
          </p:cNvPr>
          <p:cNvPicPr>
            <a:picLocks noChangeAspect="1"/>
          </p:cNvPicPr>
          <p:nvPr/>
        </p:nvPicPr>
        <p:blipFill>
          <a:blip r:embed="rId4"/>
          <a:stretch>
            <a:fillRect/>
          </a:stretch>
        </p:blipFill>
        <p:spPr>
          <a:xfrm>
            <a:off x="7847042" y="2276085"/>
            <a:ext cx="1186953" cy="161929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784831777"/>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1221804" y="44624"/>
            <a:ext cx="7886700" cy="5112568"/>
          </a:xfrm>
        </p:spPr>
        <p:txBody>
          <a:bodyPr>
            <a:normAutofit fontScale="90000"/>
          </a:bodyPr>
          <a:lstStyle/>
          <a:p>
            <a:pPr algn="r">
              <a:lnSpc>
                <a:spcPct val="150000"/>
              </a:lnSpc>
              <a:spcAft>
                <a:spcPts val="750"/>
              </a:spcAft>
            </a:pPr>
            <a:r>
              <a:rPr lang="en-US" sz="27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Pilar </a:t>
            </a:r>
            <a:r>
              <a:rPr lang="en-US" sz="2700" b="1" dirty="0" err="1">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Keempat</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PRINSIP H</a:t>
            </a:r>
            <a:r>
              <a:rPr lang="id-ID"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ALALA</a:t>
            </a: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N T</a:t>
            </a:r>
            <a:r>
              <a:rPr lang="id-ID"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HAYYIBA</a:t>
            </a:r>
            <a:r>
              <a:rPr lang="en-US" sz="4000" b="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N</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700" b="1" i="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(#4. Principle of </a:t>
            </a:r>
            <a:r>
              <a:rPr lang="en-US" sz="2700" b="1" i="1" dirty="0" err="1">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Halalan</a:t>
            </a:r>
            <a:r>
              <a:rPr lang="en-US" sz="2700" b="1" i="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700" b="1" i="1" dirty="0" err="1">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Thayyiban</a:t>
            </a:r>
            <a:r>
              <a:rPr lang="en-US" sz="2700" b="1" i="1" dirty="0">
                <a:solidFill>
                  <a:srgbClr val="FFFF00"/>
                </a:solidFill>
                <a:effectLst>
                  <a:glow rad="228600">
                    <a:schemeClr val="accent5">
                      <a:satMod val="175000"/>
                      <a:alpha val="40000"/>
                    </a:schemeClr>
                  </a:glow>
                </a:effectLst>
                <a:latin typeface="Book Antiqua" panose="02040602050305030304" pitchFamily="18" charset="0"/>
                <a:ea typeface="Times New Roman" panose="02020603050405020304" pitchFamily="18" charset="0"/>
                <a:cs typeface="Times New Roman" panose="02020603050405020304" pitchFamily="18" charset="0"/>
              </a:rPr>
              <a:t>)</a:t>
            </a:r>
            <a:r>
              <a:rPr lang="en-US" sz="27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Arial" panose="020B0604020202020204" pitchFamily="34" charset="0"/>
              </a:rPr>
              <a:t> </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br>
              <a:rPr lang="en-MY" sz="4000" dirty="0">
                <a:solidFill>
                  <a:srgbClr val="FFFF00"/>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“Hai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sekalian</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manusia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makanlah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halal </a:t>
            </a:r>
            <a:r>
              <a:rPr lang="en-US" sz="20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lagi</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baik</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thayyib</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dari</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apa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terdapat</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di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bumi</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dan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janganlah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mengikuti</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langkah-langkah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setan</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karena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sesungguhnya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setan</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itu</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adalah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musuh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nyata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bagimu</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t>
            </a:r>
            <a:br>
              <a:rPr lang="en-MY"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(Q.S Al-Baqarah: 168)</a:t>
            </a:r>
            <a:br>
              <a:rPr lang="en-MY"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endParaRPr lang="en-MY" sz="2000" dirty="0">
              <a:solidFill>
                <a:srgbClr val="99FF33"/>
              </a:solidFill>
              <a:effectLst>
                <a:glow rad="228600">
                  <a:schemeClr val="accent5">
                    <a:satMod val="175000"/>
                    <a:alpha val="40000"/>
                  </a:schemeClr>
                </a:glow>
              </a:effectLst>
              <a:latin typeface="Book Antiqua" panose="02040602050305030304" pitchFamily="18" charset="0"/>
            </a:endParaRPr>
          </a:p>
        </p:txBody>
      </p:sp>
      <p:pic>
        <p:nvPicPr>
          <p:cNvPr id="3" name="Picture 2">
            <a:extLst>
              <a:ext uri="{FF2B5EF4-FFF2-40B4-BE49-F238E27FC236}">
                <a16:creationId xmlns:a16="http://schemas.microsoft.com/office/drawing/2014/main" id="{194BF400-A915-422A-B9BF-BBE47B6A84C6}"/>
              </a:ext>
            </a:extLst>
          </p:cNvPr>
          <p:cNvPicPr>
            <a:picLocks noChangeAspect="1"/>
          </p:cNvPicPr>
          <p:nvPr/>
        </p:nvPicPr>
        <p:blipFill>
          <a:blip r:embed="rId2"/>
          <a:stretch>
            <a:fillRect/>
          </a:stretch>
        </p:blipFill>
        <p:spPr>
          <a:xfrm>
            <a:off x="0" y="2276872"/>
            <a:ext cx="9144000" cy="2971595"/>
          </a:xfrm>
          <a:prstGeom prst="rect">
            <a:avLst/>
          </a:prstGeom>
        </p:spPr>
      </p:pic>
      <p:sp>
        <p:nvSpPr>
          <p:cNvPr id="4" name="Title 1">
            <a:extLst>
              <a:ext uri="{FF2B5EF4-FFF2-40B4-BE49-F238E27FC236}">
                <a16:creationId xmlns:a16="http://schemas.microsoft.com/office/drawing/2014/main" id="{2C5CCB7E-0574-4593-9824-9CCA1671E780}"/>
              </a:ext>
            </a:extLst>
          </p:cNvPr>
          <p:cNvSpPr txBox="1">
            <a:spLocks/>
          </p:cNvSpPr>
          <p:nvPr/>
        </p:nvSpPr>
        <p:spPr>
          <a:xfrm>
            <a:off x="0" y="5013176"/>
            <a:ext cx="9143999" cy="1844824"/>
          </a:xfrm>
          <a:prstGeom prst="rect">
            <a:avLst/>
          </a:prstGeom>
          <a:solidFill>
            <a:srgbClr val="070D66"/>
          </a:solidFill>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50000"/>
              </a:lnSpc>
              <a:spcAft>
                <a:spcPts val="750"/>
              </a:spcAft>
            </a:pP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“Hai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sekalian</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manusia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makanlah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halal </a:t>
            </a:r>
            <a:r>
              <a:rPr lang="en-US" sz="20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lagi</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baik</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b="1"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thayyib</a:t>
            </a:r>
            <a:r>
              <a:rPr lang="en-US" sz="2000" b="1"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dari</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apa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terdapat</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di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bumi</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dan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janganlah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mengikuti</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langkah-langkah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setan</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karena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sesungguhnya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setan</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itu</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adalah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musuh</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nyata</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 </a:t>
            </a:r>
            <a:r>
              <a:rPr lang="en-US" sz="2000" i="1" dirty="0" err="1">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bagimu</a:t>
            </a:r>
            <a:r>
              <a:rPr lang="en-US" sz="2000" i="1"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a:t>
            </a:r>
            <a:br>
              <a:rPr lang="en-MY"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r>
              <a:rPr lang="en-US"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t>(Q.S Al-Baqarah: 168)</a:t>
            </a:r>
            <a:br>
              <a:rPr lang="en-MY" sz="2000" dirty="0">
                <a:solidFill>
                  <a:srgbClr val="99FF33"/>
                </a:solidFill>
                <a:effectLst>
                  <a:glow rad="228600">
                    <a:schemeClr val="accent5">
                      <a:satMod val="175000"/>
                      <a:alpha val="40000"/>
                    </a:schemeClr>
                  </a:glow>
                </a:effectLst>
                <a:latin typeface="Book Antiqua" panose="02040602050305030304" pitchFamily="18" charset="0"/>
                <a:ea typeface="Calibri" panose="020F0502020204030204" pitchFamily="34" charset="0"/>
                <a:cs typeface="Times New Roman" panose="02020603050405020304" pitchFamily="18" charset="0"/>
              </a:rPr>
            </a:br>
            <a:endParaRPr lang="en-MY" sz="2000" dirty="0">
              <a:solidFill>
                <a:srgbClr val="99FF33"/>
              </a:solidFill>
              <a:effectLst>
                <a:glow rad="228600">
                  <a:schemeClr val="accent5">
                    <a:satMod val="175000"/>
                    <a:alpha val="40000"/>
                  </a:schemeClr>
                </a:glow>
              </a:effectLst>
              <a:latin typeface="Book Antiqua" panose="02040602050305030304" pitchFamily="18" charset="0"/>
            </a:endParaRPr>
          </a:p>
        </p:txBody>
      </p:sp>
      <p:sp>
        <p:nvSpPr>
          <p:cNvPr id="6" name="TextBox 5">
            <a:extLst>
              <a:ext uri="{FF2B5EF4-FFF2-40B4-BE49-F238E27FC236}">
                <a16:creationId xmlns:a16="http://schemas.microsoft.com/office/drawing/2014/main" id="{FA1F5604-A2E5-4CAD-BC60-8E408BEFC1B1}"/>
              </a:ext>
            </a:extLst>
          </p:cNvPr>
          <p:cNvSpPr txBox="1"/>
          <p:nvPr/>
        </p:nvSpPr>
        <p:spPr>
          <a:xfrm>
            <a:off x="6012160" y="4797732"/>
            <a:ext cx="4715300" cy="215444"/>
          </a:xfrm>
          <a:prstGeom prst="rect">
            <a:avLst/>
          </a:prstGeom>
          <a:noFill/>
        </p:spPr>
        <p:txBody>
          <a:bodyPr wrap="square">
            <a:spAutoFit/>
          </a:bodyPr>
          <a:lstStyle/>
          <a:p>
            <a:r>
              <a:rPr lang="en-MY" sz="800" dirty="0"/>
              <a:t>https://ansarcomp.com.my/index.php/2019/11/08/halalan-toyyiban/</a:t>
            </a:r>
          </a:p>
        </p:txBody>
      </p:sp>
    </p:spTree>
    <p:extLst>
      <p:ext uri="{BB962C8B-B14F-4D97-AF65-F5344CB8AC3E}">
        <p14:creationId xmlns:p14="http://schemas.microsoft.com/office/powerpoint/2010/main" val="204092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32656"/>
            <a:ext cx="7772400" cy="1440160"/>
          </a:xfrm>
        </p:spPr>
        <p:txBody>
          <a:bodyPr>
            <a:normAutofit/>
          </a:bodyPr>
          <a:lstStyle/>
          <a:p>
            <a:pPr algn="r"/>
            <a:r>
              <a:rPr lang="en-MY" sz="3600" dirty="0">
                <a:solidFill>
                  <a:srgbClr val="FF0000"/>
                </a:solidFill>
              </a:rPr>
              <a:t>Pillar #4: </a:t>
            </a:r>
            <a:br>
              <a:rPr lang="en-MY" sz="3600" dirty="0">
                <a:solidFill>
                  <a:srgbClr val="FF0000"/>
                </a:solidFill>
              </a:rPr>
            </a:br>
            <a:r>
              <a:rPr lang="en-MY" sz="3600" dirty="0">
                <a:solidFill>
                  <a:srgbClr val="FF0000"/>
                </a:solidFill>
              </a:rPr>
              <a:t>Principle of </a:t>
            </a:r>
            <a:r>
              <a:rPr lang="en-MY" sz="3600" dirty="0" err="1">
                <a:solidFill>
                  <a:srgbClr val="FF0000"/>
                </a:solidFill>
              </a:rPr>
              <a:t>Halalan-Thayyiban</a:t>
            </a:r>
            <a:endParaRPr lang="en-MY" sz="3600" dirty="0">
              <a:solidFill>
                <a:srgbClr val="FF0000"/>
              </a:solidFill>
            </a:endParaRPr>
          </a:p>
        </p:txBody>
      </p:sp>
      <p:sp>
        <p:nvSpPr>
          <p:cNvPr id="5" name="TextBox 4"/>
          <p:cNvSpPr txBox="1"/>
          <p:nvPr/>
        </p:nvSpPr>
        <p:spPr>
          <a:xfrm>
            <a:off x="1475656" y="2132856"/>
            <a:ext cx="6154185" cy="707886"/>
          </a:xfrm>
          <a:prstGeom prst="rect">
            <a:avLst/>
          </a:prstGeom>
          <a:noFill/>
        </p:spPr>
        <p:txBody>
          <a:bodyPr wrap="none" rtlCol="0">
            <a:spAutoFit/>
          </a:bodyPr>
          <a:lstStyle/>
          <a:p>
            <a:r>
              <a:rPr lang="en-US" sz="4000" b="1" dirty="0">
                <a:solidFill>
                  <a:srgbClr val="FFFF00"/>
                </a:solidFill>
              </a:rPr>
              <a:t>Do No Harm + Do No Haram</a:t>
            </a:r>
            <a:endParaRPr lang="en-MY" sz="4000" b="1" dirty="0">
              <a:solidFill>
                <a:srgbClr val="FFFF00"/>
              </a:solidFill>
            </a:endParaRPr>
          </a:p>
        </p:txBody>
      </p:sp>
      <p:sp>
        <p:nvSpPr>
          <p:cNvPr id="7" name="Rectangle 6"/>
          <p:cNvSpPr/>
          <p:nvPr/>
        </p:nvSpPr>
        <p:spPr>
          <a:xfrm>
            <a:off x="2595321" y="2840742"/>
            <a:ext cx="3914854" cy="553998"/>
          </a:xfrm>
          <a:prstGeom prst="rect">
            <a:avLst/>
          </a:prstGeom>
        </p:spPr>
        <p:txBody>
          <a:bodyPr wrap="none">
            <a:spAutoFit/>
          </a:bodyPr>
          <a:lstStyle/>
          <a:p>
            <a:r>
              <a:rPr lang="en-MY" sz="3000" i="1" dirty="0">
                <a:solidFill>
                  <a:srgbClr val="FFC000"/>
                </a:solidFill>
              </a:rPr>
              <a:t>Islamic Hippocratic rule </a:t>
            </a:r>
          </a:p>
        </p:txBody>
      </p:sp>
      <p:sp>
        <p:nvSpPr>
          <p:cNvPr id="6" name="TextBox 5"/>
          <p:cNvSpPr txBox="1"/>
          <p:nvPr/>
        </p:nvSpPr>
        <p:spPr>
          <a:xfrm>
            <a:off x="3176000" y="3441194"/>
            <a:ext cx="2908168" cy="707886"/>
          </a:xfrm>
          <a:prstGeom prst="rect">
            <a:avLst/>
          </a:prstGeom>
          <a:noFill/>
        </p:spPr>
        <p:txBody>
          <a:bodyPr wrap="none" rtlCol="0">
            <a:spAutoFit/>
          </a:bodyPr>
          <a:lstStyle/>
          <a:p>
            <a:r>
              <a:rPr lang="en-US" sz="4000" b="1" dirty="0">
                <a:solidFill>
                  <a:srgbClr val="FFFF00"/>
                </a:solidFill>
              </a:rPr>
              <a:t>Halal + Good</a:t>
            </a:r>
            <a:endParaRPr lang="en-MY" sz="4000" b="1" dirty="0">
              <a:solidFill>
                <a:srgbClr val="FFFF00"/>
              </a:solidFill>
            </a:endParaRPr>
          </a:p>
        </p:txBody>
      </p:sp>
      <p:sp>
        <p:nvSpPr>
          <p:cNvPr id="8" name="Text Box 5">
            <a:extLst>
              <a:ext uri="{FF2B5EF4-FFF2-40B4-BE49-F238E27FC236}">
                <a16:creationId xmlns:a16="http://schemas.microsoft.com/office/drawing/2014/main" id="{074E00D8-5F0B-4176-9881-7DAFCCD2FEE2}"/>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2"/>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2709152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04800" y="152400"/>
            <a:ext cx="8610600" cy="64770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en-MY" altLang="en-US"/>
          </a:p>
        </p:txBody>
      </p:sp>
      <p:sp>
        <p:nvSpPr>
          <p:cNvPr id="13315" name="Text Box 16"/>
          <p:cNvSpPr txBox="1">
            <a:spLocks noChangeArrowheads="1"/>
          </p:cNvSpPr>
          <p:nvPr/>
        </p:nvSpPr>
        <p:spPr bwMode="auto">
          <a:xfrm>
            <a:off x="1907704" y="476672"/>
            <a:ext cx="670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spcBef>
                <a:spcPct val="50000"/>
              </a:spcBef>
            </a:pPr>
            <a:r>
              <a:rPr lang="en-US" altLang="en-US" sz="3200" b="1" dirty="0">
                <a:solidFill>
                  <a:schemeClr val="bg1"/>
                </a:solidFill>
                <a:latin typeface="Arial" panose="020B0604020202020204" pitchFamily="34" charset="0"/>
              </a:rPr>
              <a:t>Story / Illustration of a </a:t>
            </a:r>
          </a:p>
          <a:p>
            <a:pPr algn="r" eaLnBrk="1" hangingPunct="1">
              <a:spcBef>
                <a:spcPct val="50000"/>
              </a:spcBef>
            </a:pPr>
            <a:r>
              <a:rPr lang="en-US" altLang="en-US" sz="3200" b="1" dirty="0">
                <a:solidFill>
                  <a:srgbClr val="FFFF00"/>
                </a:solidFill>
                <a:latin typeface="Arial" panose="020B0604020202020204" pitchFamily="34" charset="0"/>
              </a:rPr>
              <a:t>“halal”</a:t>
            </a:r>
            <a:r>
              <a:rPr lang="en-US" altLang="en-US" sz="3200" b="1" dirty="0">
                <a:solidFill>
                  <a:schemeClr val="bg1"/>
                </a:solidFill>
                <a:latin typeface="Arial" panose="020B0604020202020204" pitchFamily="34" charset="0"/>
              </a:rPr>
              <a:t> chicken </a:t>
            </a:r>
          </a:p>
        </p:txBody>
      </p:sp>
      <p:sp>
        <p:nvSpPr>
          <p:cNvPr id="2" name="TextBox 1">
            <a:extLst>
              <a:ext uri="{FF2B5EF4-FFF2-40B4-BE49-F238E27FC236}">
                <a16:creationId xmlns:a16="http://schemas.microsoft.com/office/drawing/2014/main" id="{9813E431-25A0-4E43-9676-62605B308043}"/>
              </a:ext>
            </a:extLst>
          </p:cNvPr>
          <p:cNvSpPr txBox="1"/>
          <p:nvPr/>
        </p:nvSpPr>
        <p:spPr>
          <a:xfrm>
            <a:off x="5347792" y="1950953"/>
            <a:ext cx="3265512" cy="646331"/>
          </a:xfrm>
          <a:prstGeom prst="rect">
            <a:avLst/>
          </a:prstGeom>
          <a:noFill/>
        </p:spPr>
        <p:txBody>
          <a:bodyPr wrap="square" rtlCol="0">
            <a:spAutoFit/>
          </a:bodyPr>
          <a:lstStyle/>
          <a:p>
            <a:pPr algn="r"/>
            <a:r>
              <a:rPr lang="en-MY" dirty="0">
                <a:solidFill>
                  <a:srgbClr val="FFFF00"/>
                </a:solidFill>
              </a:rPr>
              <a:t>- By Mohammad </a:t>
            </a:r>
            <a:r>
              <a:rPr lang="en-MY" dirty="0" err="1">
                <a:solidFill>
                  <a:srgbClr val="FFFF00"/>
                </a:solidFill>
              </a:rPr>
              <a:t>Reeza</a:t>
            </a:r>
            <a:r>
              <a:rPr lang="en-MY" dirty="0">
                <a:solidFill>
                  <a:srgbClr val="FFFF00"/>
                </a:solidFill>
              </a:rPr>
              <a:t> Bustami &amp; Mohammad Reevany Bustami</a:t>
            </a:r>
          </a:p>
        </p:txBody>
      </p:sp>
      <p:sp>
        <p:nvSpPr>
          <p:cNvPr id="5" name="Text Box 5">
            <a:extLst>
              <a:ext uri="{FF2B5EF4-FFF2-40B4-BE49-F238E27FC236}">
                <a16:creationId xmlns:a16="http://schemas.microsoft.com/office/drawing/2014/main" id="{0798777E-602C-4F67-B25A-D952D3331405}"/>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2"/>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1437563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04800" y="152400"/>
            <a:ext cx="8610600" cy="64770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en-MY" altLang="en-US"/>
          </a:p>
        </p:txBody>
      </p:sp>
      <p:sp>
        <p:nvSpPr>
          <p:cNvPr id="14339" name="Oval 16"/>
          <p:cNvSpPr>
            <a:spLocks noChangeArrowheads="1"/>
          </p:cNvSpPr>
          <p:nvPr/>
        </p:nvSpPr>
        <p:spPr bwMode="auto">
          <a:xfrm>
            <a:off x="1905000" y="1676400"/>
            <a:ext cx="1524000" cy="1676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en-US" altLang="en-US" sz="2400" b="1" dirty="0">
                <a:solidFill>
                  <a:schemeClr val="bg1"/>
                </a:solidFill>
                <a:latin typeface="Arial" panose="020B0604020202020204" pitchFamily="34" charset="0"/>
              </a:rPr>
              <a:t>chicken</a:t>
            </a:r>
          </a:p>
        </p:txBody>
      </p:sp>
      <p:sp>
        <p:nvSpPr>
          <p:cNvPr id="14340" name="Rectangle 17"/>
          <p:cNvSpPr>
            <a:spLocks noChangeArrowheads="1"/>
          </p:cNvSpPr>
          <p:nvPr/>
        </p:nvSpPr>
        <p:spPr bwMode="auto">
          <a:xfrm>
            <a:off x="3733800" y="1447800"/>
            <a:ext cx="457200" cy="2209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en-MY" altLang="en-US"/>
          </a:p>
        </p:txBody>
      </p:sp>
      <p:sp>
        <p:nvSpPr>
          <p:cNvPr id="14341" name="Rectangle 18"/>
          <p:cNvSpPr>
            <a:spLocks noChangeArrowheads="1"/>
          </p:cNvSpPr>
          <p:nvPr/>
        </p:nvSpPr>
        <p:spPr bwMode="auto">
          <a:xfrm>
            <a:off x="3886200" y="3657600"/>
            <a:ext cx="152400" cy="609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en-MY" altLang="en-US"/>
          </a:p>
        </p:txBody>
      </p:sp>
      <p:sp>
        <p:nvSpPr>
          <p:cNvPr id="14342" name="Text Box 19"/>
          <p:cNvSpPr txBox="1">
            <a:spLocks noChangeArrowheads="1"/>
          </p:cNvSpPr>
          <p:nvPr/>
        </p:nvSpPr>
        <p:spPr bwMode="auto">
          <a:xfrm>
            <a:off x="3581400" y="42052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dirty="0">
                <a:solidFill>
                  <a:schemeClr val="bg1"/>
                </a:solidFill>
                <a:latin typeface="Arial" panose="020B0604020202020204" pitchFamily="34" charset="0"/>
              </a:rPr>
              <a:t>knife</a:t>
            </a:r>
          </a:p>
        </p:txBody>
      </p:sp>
      <p:sp>
        <p:nvSpPr>
          <p:cNvPr id="14343" name="Text Box 20"/>
          <p:cNvSpPr txBox="1">
            <a:spLocks noChangeArrowheads="1"/>
          </p:cNvSpPr>
          <p:nvPr/>
        </p:nvSpPr>
        <p:spPr bwMode="auto">
          <a:xfrm>
            <a:off x="2667000" y="1752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66CCFF"/>
                </a:solidFill>
                <a:latin typeface="Arial" panose="020B0604020202020204" pitchFamily="34" charset="0"/>
              </a:rPr>
              <a:t>Chicken being  slaughtered</a:t>
            </a:r>
          </a:p>
        </p:txBody>
      </p:sp>
      <p:sp>
        <p:nvSpPr>
          <p:cNvPr id="14344" name="AutoShape 21"/>
          <p:cNvSpPr>
            <a:spLocks noChangeArrowheads="1"/>
          </p:cNvSpPr>
          <p:nvPr/>
        </p:nvSpPr>
        <p:spPr bwMode="auto">
          <a:xfrm>
            <a:off x="4419600" y="1066800"/>
            <a:ext cx="3352800" cy="1447800"/>
          </a:xfrm>
          <a:custGeom>
            <a:avLst/>
            <a:gdLst>
              <a:gd name="T0" fmla="*/ 260190474 w 21600"/>
              <a:gd name="T1" fmla="*/ 0 h 21600"/>
              <a:gd name="T2" fmla="*/ 65053633 w 21600"/>
              <a:gd name="T3" fmla="*/ 48521408 h 21600"/>
              <a:gd name="T4" fmla="*/ 260190474 w 21600"/>
              <a:gd name="T5" fmla="*/ 24260704 h 21600"/>
              <a:gd name="T6" fmla="*/ 585482700 w 21600"/>
              <a:gd name="T7" fmla="*/ 48521408 h 21600"/>
              <a:gd name="T8" fmla="*/ 455375433 w 21600"/>
              <a:gd name="T9" fmla="*/ 72782113 h 21600"/>
              <a:gd name="T10" fmla="*/ 325268167 w 21600"/>
              <a:gd name="T11" fmla="*/ 4852140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MY"/>
          </a:p>
        </p:txBody>
      </p:sp>
      <p:sp>
        <p:nvSpPr>
          <p:cNvPr id="14345" name="Text Box 22"/>
          <p:cNvSpPr txBox="1">
            <a:spLocks noChangeArrowheads="1"/>
          </p:cNvSpPr>
          <p:nvPr/>
        </p:nvSpPr>
        <p:spPr bwMode="auto">
          <a:xfrm>
            <a:off x="4267200" y="198120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66CCFF"/>
                </a:solidFill>
                <a:latin typeface="Arial" panose="020B0604020202020204" pitchFamily="34" charset="0"/>
              </a:rPr>
              <a:t>Slaughtered chicken becomes HALAL</a:t>
            </a:r>
          </a:p>
        </p:txBody>
      </p:sp>
      <p:sp>
        <p:nvSpPr>
          <p:cNvPr id="14346" name="AutoShape 34"/>
          <p:cNvSpPr>
            <a:spLocks noChangeArrowheads="1"/>
          </p:cNvSpPr>
          <p:nvPr/>
        </p:nvSpPr>
        <p:spPr bwMode="auto">
          <a:xfrm>
            <a:off x="4648200" y="2895600"/>
            <a:ext cx="3352800" cy="1371600"/>
          </a:xfrm>
          <a:prstGeom prst="curvedUpArrow">
            <a:avLst>
              <a:gd name="adj1" fmla="val 48889"/>
              <a:gd name="adj2" fmla="val 97778"/>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en-MY" altLang="en-US"/>
          </a:p>
        </p:txBody>
      </p:sp>
      <p:sp>
        <p:nvSpPr>
          <p:cNvPr id="14347" name="Text Box 35"/>
          <p:cNvSpPr txBox="1">
            <a:spLocks noChangeArrowheads="1"/>
          </p:cNvSpPr>
          <p:nvPr/>
        </p:nvSpPr>
        <p:spPr bwMode="auto">
          <a:xfrm>
            <a:off x="6553200" y="20574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66CCFF"/>
                </a:solidFill>
                <a:latin typeface="Arial" panose="020B0604020202020204" pitchFamily="34" charset="0"/>
              </a:rPr>
              <a:t>GOOD to consume</a:t>
            </a:r>
          </a:p>
        </p:txBody>
      </p:sp>
      <p:sp>
        <p:nvSpPr>
          <p:cNvPr id="14348" name="Text Box 36"/>
          <p:cNvSpPr txBox="1">
            <a:spLocks noChangeArrowheads="1"/>
          </p:cNvSpPr>
          <p:nvPr/>
        </p:nvSpPr>
        <p:spPr bwMode="auto">
          <a:xfrm>
            <a:off x="6629400" y="2514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dirty="0">
                <a:solidFill>
                  <a:srgbClr val="66CCFF"/>
                </a:solidFill>
                <a:latin typeface="Arial" panose="020B0604020202020204" pitchFamily="34" charset="0"/>
              </a:rPr>
              <a:t>May NOT be GOOD to consume</a:t>
            </a:r>
          </a:p>
        </p:txBody>
      </p:sp>
      <p:sp>
        <p:nvSpPr>
          <p:cNvPr id="14349" name="Text Box 37"/>
          <p:cNvSpPr txBox="1">
            <a:spLocks noChangeArrowheads="1"/>
          </p:cNvSpPr>
          <p:nvPr/>
        </p:nvSpPr>
        <p:spPr bwMode="auto">
          <a:xfrm>
            <a:off x="609600" y="609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66CCFF"/>
                </a:solidFill>
                <a:latin typeface="Arial" panose="020B0604020202020204" pitchFamily="34" charset="0"/>
              </a:rPr>
              <a:t>Organic feed</a:t>
            </a:r>
          </a:p>
        </p:txBody>
      </p:sp>
      <p:sp>
        <p:nvSpPr>
          <p:cNvPr id="14350" name="Line 38"/>
          <p:cNvSpPr>
            <a:spLocks noChangeShapeType="1"/>
          </p:cNvSpPr>
          <p:nvPr/>
        </p:nvSpPr>
        <p:spPr bwMode="auto">
          <a:xfrm>
            <a:off x="1219200" y="1295400"/>
            <a:ext cx="990600" cy="838200"/>
          </a:xfrm>
          <a:prstGeom prst="line">
            <a:avLst/>
          </a:prstGeom>
          <a:noFill/>
          <a:ln w="698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51" name="Text Box 39"/>
          <p:cNvSpPr txBox="1">
            <a:spLocks noChangeArrowheads="1"/>
          </p:cNvSpPr>
          <p:nvPr/>
        </p:nvSpPr>
        <p:spPr bwMode="auto">
          <a:xfrm>
            <a:off x="1752600" y="609600"/>
            <a:ext cx="1524000" cy="6508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66CCFF"/>
                </a:solidFill>
                <a:latin typeface="Arial" panose="020B0604020202020204" pitchFamily="34" charset="0"/>
              </a:rPr>
              <a:t>Balanced diet</a:t>
            </a:r>
          </a:p>
        </p:txBody>
      </p:sp>
      <p:sp>
        <p:nvSpPr>
          <p:cNvPr id="14352" name="Line 40"/>
          <p:cNvSpPr>
            <a:spLocks noChangeShapeType="1"/>
          </p:cNvSpPr>
          <p:nvPr/>
        </p:nvSpPr>
        <p:spPr bwMode="auto">
          <a:xfrm>
            <a:off x="2438400" y="1143000"/>
            <a:ext cx="76200" cy="762000"/>
          </a:xfrm>
          <a:prstGeom prst="line">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53" name="Text Box 41"/>
          <p:cNvSpPr txBox="1">
            <a:spLocks noChangeArrowheads="1"/>
          </p:cNvSpPr>
          <p:nvPr/>
        </p:nvSpPr>
        <p:spPr bwMode="auto">
          <a:xfrm>
            <a:off x="3048000" y="3810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66CCFF"/>
                </a:solidFill>
                <a:latin typeface="Arial" panose="020B0604020202020204" pitchFamily="34" charset="0"/>
              </a:rPr>
              <a:t>Accessible to outdoors</a:t>
            </a:r>
          </a:p>
        </p:txBody>
      </p:sp>
      <p:sp>
        <p:nvSpPr>
          <p:cNvPr id="14354" name="Line 42"/>
          <p:cNvSpPr>
            <a:spLocks noChangeShapeType="1"/>
          </p:cNvSpPr>
          <p:nvPr/>
        </p:nvSpPr>
        <p:spPr bwMode="auto">
          <a:xfrm flipH="1">
            <a:off x="2971800" y="990600"/>
            <a:ext cx="457200" cy="762000"/>
          </a:xfrm>
          <a:prstGeom prst="line">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55" name="Text Box 43"/>
          <p:cNvSpPr txBox="1">
            <a:spLocks noChangeArrowheads="1"/>
          </p:cNvSpPr>
          <p:nvPr/>
        </p:nvSpPr>
        <p:spPr bwMode="auto">
          <a:xfrm>
            <a:off x="533400" y="2819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dirty="0">
                <a:solidFill>
                  <a:srgbClr val="FF0000"/>
                </a:solidFill>
                <a:latin typeface="Arial" panose="020B0604020202020204" pitchFamily="34" charset="0"/>
              </a:rPr>
              <a:t>antibiotics</a:t>
            </a:r>
          </a:p>
        </p:txBody>
      </p:sp>
      <p:sp>
        <p:nvSpPr>
          <p:cNvPr id="14356" name="Text Box 44"/>
          <p:cNvSpPr txBox="1">
            <a:spLocks noChangeArrowheads="1"/>
          </p:cNvSpPr>
          <p:nvPr/>
        </p:nvSpPr>
        <p:spPr bwMode="auto">
          <a:xfrm>
            <a:off x="381000" y="3276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FF0000"/>
                </a:solidFill>
                <a:latin typeface="Arial" panose="020B0604020202020204" pitchFamily="34" charset="0"/>
              </a:rPr>
              <a:t>Chemicals/ fertilizers</a:t>
            </a:r>
          </a:p>
        </p:txBody>
      </p:sp>
      <p:sp>
        <p:nvSpPr>
          <p:cNvPr id="14357" name="Text Box 45"/>
          <p:cNvSpPr txBox="1">
            <a:spLocks noChangeArrowheads="1"/>
          </p:cNvSpPr>
          <p:nvPr/>
        </p:nvSpPr>
        <p:spPr bwMode="auto">
          <a:xfrm>
            <a:off x="1066800" y="4114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FF0000"/>
                </a:solidFill>
                <a:latin typeface="Arial" panose="020B0604020202020204" pitchFamily="34" charset="0"/>
              </a:rPr>
              <a:t>Growth hormones</a:t>
            </a:r>
          </a:p>
        </p:txBody>
      </p:sp>
      <p:sp>
        <p:nvSpPr>
          <p:cNvPr id="14358" name="Text Box 46"/>
          <p:cNvSpPr txBox="1">
            <a:spLocks noChangeArrowheads="1"/>
          </p:cNvSpPr>
          <p:nvPr/>
        </p:nvSpPr>
        <p:spPr bwMode="auto">
          <a:xfrm>
            <a:off x="2286000" y="35814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a:solidFill>
                  <a:srgbClr val="FF0000"/>
                </a:solidFill>
                <a:latin typeface="Arial" panose="020B0604020202020204" pitchFamily="34" charset="0"/>
              </a:rPr>
              <a:t>Pesticides/ incecticides</a:t>
            </a:r>
          </a:p>
        </p:txBody>
      </p:sp>
      <p:sp>
        <p:nvSpPr>
          <p:cNvPr id="14359" name="Line 47"/>
          <p:cNvSpPr>
            <a:spLocks noChangeShapeType="1"/>
          </p:cNvSpPr>
          <p:nvPr/>
        </p:nvSpPr>
        <p:spPr bwMode="auto">
          <a:xfrm flipV="1">
            <a:off x="1143000" y="2743200"/>
            <a:ext cx="990600" cy="1524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60" name="Line 48"/>
          <p:cNvSpPr>
            <a:spLocks noChangeShapeType="1"/>
          </p:cNvSpPr>
          <p:nvPr/>
        </p:nvSpPr>
        <p:spPr bwMode="auto">
          <a:xfrm flipV="1">
            <a:off x="1752600" y="2895600"/>
            <a:ext cx="838200" cy="5334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61" name="Line 49"/>
          <p:cNvSpPr>
            <a:spLocks noChangeShapeType="1"/>
          </p:cNvSpPr>
          <p:nvPr/>
        </p:nvSpPr>
        <p:spPr bwMode="auto">
          <a:xfrm flipV="1">
            <a:off x="1752600" y="3200400"/>
            <a:ext cx="838200" cy="9144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62" name="Line 50"/>
          <p:cNvSpPr>
            <a:spLocks noChangeShapeType="1"/>
          </p:cNvSpPr>
          <p:nvPr/>
        </p:nvSpPr>
        <p:spPr bwMode="auto">
          <a:xfrm flipH="1" flipV="1">
            <a:off x="2895600" y="2895600"/>
            <a:ext cx="152400" cy="6858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MY"/>
          </a:p>
        </p:txBody>
      </p:sp>
      <p:sp>
        <p:nvSpPr>
          <p:cNvPr id="14363" name="Text Box 51"/>
          <p:cNvSpPr txBox="1">
            <a:spLocks noChangeArrowheads="1"/>
          </p:cNvSpPr>
          <p:nvPr/>
        </p:nvSpPr>
        <p:spPr bwMode="auto">
          <a:xfrm>
            <a:off x="5499100" y="10668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dirty="0">
                <a:solidFill>
                  <a:schemeClr val="bg1"/>
                </a:solidFill>
                <a:latin typeface="Arial" panose="020B0604020202020204" pitchFamily="34" charset="0"/>
              </a:rPr>
              <a:t>Halal &amp; </a:t>
            </a:r>
            <a:r>
              <a:rPr lang="en-US" altLang="en-US" b="1" dirty="0" err="1">
                <a:solidFill>
                  <a:schemeClr val="bg1"/>
                </a:solidFill>
                <a:latin typeface="Arial" panose="020B0604020202020204" pitchFamily="34" charset="0"/>
              </a:rPr>
              <a:t>Tayyiban</a:t>
            </a:r>
            <a:endParaRPr lang="en-US" altLang="en-US" b="1" dirty="0">
              <a:solidFill>
                <a:schemeClr val="bg1"/>
              </a:solidFill>
              <a:latin typeface="Arial" panose="020B0604020202020204" pitchFamily="34" charset="0"/>
            </a:endParaRPr>
          </a:p>
        </p:txBody>
      </p:sp>
      <p:sp>
        <p:nvSpPr>
          <p:cNvPr id="14364" name="Text Box 52"/>
          <p:cNvSpPr txBox="1">
            <a:spLocks noChangeArrowheads="1"/>
          </p:cNvSpPr>
          <p:nvPr/>
        </p:nvSpPr>
        <p:spPr bwMode="auto">
          <a:xfrm>
            <a:off x="5715000" y="3657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b="1" dirty="0">
                <a:solidFill>
                  <a:srgbClr val="FF0000"/>
                </a:solidFill>
                <a:latin typeface="Arial" panose="020B0604020202020204" pitchFamily="34" charset="0"/>
              </a:rPr>
              <a:t>Halal (alone)</a:t>
            </a:r>
          </a:p>
        </p:txBody>
      </p:sp>
      <p:sp>
        <p:nvSpPr>
          <p:cNvPr id="29" name="Text Box 16"/>
          <p:cNvSpPr txBox="1">
            <a:spLocks noChangeArrowheads="1"/>
          </p:cNvSpPr>
          <p:nvPr/>
        </p:nvSpPr>
        <p:spPr bwMode="auto">
          <a:xfrm>
            <a:off x="1219200" y="5528606"/>
            <a:ext cx="7526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spcBef>
                <a:spcPct val="50000"/>
              </a:spcBef>
            </a:pPr>
            <a:r>
              <a:rPr lang="en-US" altLang="en-US" sz="3200" b="1" dirty="0">
                <a:solidFill>
                  <a:schemeClr val="bg1"/>
                </a:solidFill>
                <a:latin typeface="Arial" panose="020B0604020202020204" pitchFamily="34" charset="0"/>
              </a:rPr>
              <a:t>Story &amp; Illustration of </a:t>
            </a:r>
            <a:r>
              <a:rPr lang="en-US" altLang="en-US" sz="3200" b="1" dirty="0">
                <a:solidFill>
                  <a:srgbClr val="FFFF00"/>
                </a:solidFill>
                <a:latin typeface="Arial" panose="020B0604020202020204" pitchFamily="34" charset="0"/>
              </a:rPr>
              <a:t>“halal”</a:t>
            </a:r>
            <a:r>
              <a:rPr lang="en-US" altLang="en-US" sz="3200" b="1" dirty="0">
                <a:solidFill>
                  <a:schemeClr val="bg1"/>
                </a:solidFill>
                <a:latin typeface="Arial" panose="020B0604020202020204" pitchFamily="34" charset="0"/>
              </a:rPr>
              <a:t> chicken</a:t>
            </a:r>
          </a:p>
        </p:txBody>
      </p:sp>
      <p:sp>
        <p:nvSpPr>
          <p:cNvPr id="30" name="TextBox 29">
            <a:extLst>
              <a:ext uri="{FF2B5EF4-FFF2-40B4-BE49-F238E27FC236}">
                <a16:creationId xmlns:a16="http://schemas.microsoft.com/office/drawing/2014/main" id="{DFBB7F68-AEE3-4EA2-99F6-7DCD94D722C9}"/>
              </a:ext>
            </a:extLst>
          </p:cNvPr>
          <p:cNvSpPr txBox="1"/>
          <p:nvPr/>
        </p:nvSpPr>
        <p:spPr>
          <a:xfrm>
            <a:off x="1066800" y="6093296"/>
            <a:ext cx="7678982" cy="369332"/>
          </a:xfrm>
          <a:prstGeom prst="rect">
            <a:avLst/>
          </a:prstGeom>
          <a:noFill/>
        </p:spPr>
        <p:txBody>
          <a:bodyPr wrap="square" rtlCol="0">
            <a:spAutoFit/>
          </a:bodyPr>
          <a:lstStyle/>
          <a:p>
            <a:pPr algn="r"/>
            <a:r>
              <a:rPr lang="en-MY" dirty="0">
                <a:solidFill>
                  <a:srgbClr val="FFFF00"/>
                </a:solidFill>
              </a:rPr>
              <a:t>- By Mohammad </a:t>
            </a:r>
            <a:r>
              <a:rPr lang="en-MY" dirty="0" err="1">
                <a:solidFill>
                  <a:srgbClr val="FFFF00"/>
                </a:solidFill>
              </a:rPr>
              <a:t>Reeza</a:t>
            </a:r>
            <a:r>
              <a:rPr lang="en-MY" dirty="0">
                <a:solidFill>
                  <a:srgbClr val="FFFF00"/>
                </a:solidFill>
              </a:rPr>
              <a:t> Bustami &amp; Mohammad Reevany Bustami</a:t>
            </a:r>
          </a:p>
        </p:txBody>
      </p:sp>
      <p:sp>
        <p:nvSpPr>
          <p:cNvPr id="31" name="Text Box 5">
            <a:extLst>
              <a:ext uri="{FF2B5EF4-FFF2-40B4-BE49-F238E27FC236}">
                <a16:creationId xmlns:a16="http://schemas.microsoft.com/office/drawing/2014/main" id="{2F45908B-19A8-4A0B-AD45-57895BFCE89C}"/>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2"/>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4125012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n8848.com.cn/article/admin/200812/2008120909462294.jpg"/>
          <p:cNvPicPr>
            <a:picLocks noChangeAspect="1" noChangeArrowheads="1"/>
          </p:cNvPicPr>
          <p:nvPr/>
        </p:nvPicPr>
        <p:blipFill>
          <a:blip r:embed="rId2"/>
          <a:srcRect/>
          <a:stretch>
            <a:fillRect/>
          </a:stretch>
        </p:blipFill>
        <p:spPr bwMode="auto">
          <a:xfrm>
            <a:off x="5257800" y="1125538"/>
            <a:ext cx="3622675" cy="2362200"/>
          </a:xfrm>
          <a:prstGeom prst="rect">
            <a:avLst/>
          </a:prstGeom>
          <a:noFill/>
          <a:ln w="9525">
            <a:noFill/>
            <a:miter lim="800000"/>
            <a:headEnd/>
            <a:tailEnd/>
          </a:ln>
        </p:spPr>
      </p:pic>
      <p:sp>
        <p:nvSpPr>
          <p:cNvPr id="3075" name="Rectangle 3"/>
          <p:cNvSpPr>
            <a:spLocks noChangeArrowheads="1"/>
          </p:cNvSpPr>
          <p:nvPr/>
        </p:nvSpPr>
        <p:spPr bwMode="auto">
          <a:xfrm>
            <a:off x="5257800" y="3411538"/>
            <a:ext cx="4572000" cy="246062"/>
          </a:xfrm>
          <a:prstGeom prst="rect">
            <a:avLst/>
          </a:prstGeom>
          <a:noFill/>
          <a:ln w="9525">
            <a:noFill/>
            <a:miter lim="800000"/>
            <a:headEnd/>
            <a:tailEnd/>
          </a:ln>
        </p:spPr>
        <p:txBody>
          <a:bodyPr>
            <a:spAutoFit/>
          </a:bodyPr>
          <a:lstStyle/>
          <a:p>
            <a:r>
              <a:rPr lang="en-US" sz="1000"/>
              <a:t>http://www.en8848.com.cn/Article/Life/lifestyle/60416.html</a:t>
            </a:r>
          </a:p>
        </p:txBody>
      </p:sp>
      <p:pic>
        <p:nvPicPr>
          <p:cNvPr id="3076" name="Picture 4" descr="Got Melamine?">
            <a:hlinkClick r:id="rId3"/>
          </p:cNvPr>
          <p:cNvPicPr>
            <a:picLocks noChangeAspect="1" noChangeArrowheads="1"/>
          </p:cNvPicPr>
          <p:nvPr/>
        </p:nvPicPr>
        <p:blipFill>
          <a:blip r:embed="rId4"/>
          <a:srcRect/>
          <a:stretch>
            <a:fillRect/>
          </a:stretch>
        </p:blipFill>
        <p:spPr bwMode="auto">
          <a:xfrm>
            <a:off x="228600" y="304800"/>
            <a:ext cx="2508250" cy="3124200"/>
          </a:xfrm>
          <a:prstGeom prst="rect">
            <a:avLst/>
          </a:prstGeom>
          <a:noFill/>
          <a:ln w="9525">
            <a:noFill/>
            <a:miter lim="800000"/>
            <a:headEnd/>
            <a:tailEnd/>
          </a:ln>
        </p:spPr>
      </p:pic>
      <p:sp>
        <p:nvSpPr>
          <p:cNvPr id="3077" name="Rectangle 5"/>
          <p:cNvSpPr>
            <a:spLocks noChangeArrowheads="1"/>
          </p:cNvSpPr>
          <p:nvPr/>
        </p:nvSpPr>
        <p:spPr bwMode="auto">
          <a:xfrm>
            <a:off x="4953000" y="3200400"/>
            <a:ext cx="4572000" cy="400050"/>
          </a:xfrm>
          <a:prstGeom prst="rect">
            <a:avLst/>
          </a:prstGeom>
          <a:noFill/>
          <a:ln w="9525">
            <a:noFill/>
            <a:miter lim="800000"/>
            <a:headEnd/>
            <a:tailEnd/>
          </a:ln>
        </p:spPr>
        <p:txBody>
          <a:bodyPr>
            <a:spAutoFit/>
          </a:bodyPr>
          <a:lstStyle/>
          <a:p>
            <a:r>
              <a:rPr lang="en-US" sz="1000"/>
              <a:t>China sells melamine-contaminated products. http://husaria.wordpress.com/2008/11/16/got-melanin/</a:t>
            </a:r>
          </a:p>
        </p:txBody>
      </p:sp>
      <p:sp>
        <p:nvSpPr>
          <p:cNvPr id="3078" name="Rectangle 6"/>
          <p:cNvSpPr>
            <a:spLocks noChangeArrowheads="1"/>
          </p:cNvSpPr>
          <p:nvPr/>
        </p:nvSpPr>
        <p:spPr bwMode="auto">
          <a:xfrm>
            <a:off x="381000" y="3413125"/>
            <a:ext cx="4572000" cy="1616075"/>
          </a:xfrm>
          <a:prstGeom prst="rect">
            <a:avLst/>
          </a:prstGeom>
          <a:noFill/>
          <a:ln w="9525">
            <a:noFill/>
            <a:miter lim="800000"/>
            <a:headEnd/>
            <a:tailEnd/>
          </a:ln>
        </p:spPr>
        <p:txBody>
          <a:bodyPr>
            <a:spAutoFit/>
          </a:bodyPr>
          <a:lstStyle/>
          <a:p>
            <a:r>
              <a:rPr lang="en-US" sz="900">
                <a:solidFill>
                  <a:schemeClr val="bg1"/>
                </a:solidFill>
              </a:rPr>
              <a:t>Melamine was once used to make plates and kitchenware, but it can be used to mimic proteins in milk and foodstuff — hence this year's big "Made in China" scandal. There had been a preview of Melamine's dangers in 2007, when dogs and cats around the world suffered kidney failure because they weren't able to process the compound, which is not poisonous but cannot be broken down by the body. Melamine had been secreted into pet food manufactured in China to make it appear more nutritious. In 2008, the victims were babies. Six Chinese infants died from kidney failure, while close to 300,000 were hospitalized. One company apologized on Sept. 15, but melamine was an open-secret ingredient in the Chinese food industry, and the panic went global because of the ubiquity of Chinese food exports. Melamine has been found in animal feed and eggs, even sex toys. (Sept. 15)</a:t>
            </a:r>
          </a:p>
        </p:txBody>
      </p:sp>
      <p:pic>
        <p:nvPicPr>
          <p:cNvPr id="3079" name="Picture 6" descr="http://kickthemallout.com/images/Photos/Melamine/MelamineInBag.jpg"/>
          <p:cNvPicPr>
            <a:picLocks noChangeAspect="1" noChangeArrowheads="1"/>
          </p:cNvPicPr>
          <p:nvPr/>
        </p:nvPicPr>
        <p:blipFill>
          <a:blip r:embed="rId5"/>
          <a:srcRect/>
          <a:stretch>
            <a:fillRect/>
          </a:stretch>
        </p:blipFill>
        <p:spPr bwMode="auto">
          <a:xfrm>
            <a:off x="2743200" y="914400"/>
            <a:ext cx="1885950" cy="2514600"/>
          </a:xfrm>
          <a:prstGeom prst="rect">
            <a:avLst/>
          </a:prstGeom>
          <a:noFill/>
          <a:ln w="9525">
            <a:noFill/>
            <a:miter lim="800000"/>
            <a:headEnd/>
            <a:tailEnd/>
          </a:ln>
        </p:spPr>
      </p:pic>
      <p:pic>
        <p:nvPicPr>
          <p:cNvPr id="3080" name="Picture 8" descr="http://kickthemallout.com/images/Photos/Melamine/BabyScanned.jpg"/>
          <p:cNvPicPr>
            <a:picLocks noChangeAspect="1" noChangeArrowheads="1"/>
          </p:cNvPicPr>
          <p:nvPr/>
        </p:nvPicPr>
        <p:blipFill>
          <a:blip r:embed="rId6"/>
          <a:srcRect/>
          <a:stretch>
            <a:fillRect/>
          </a:stretch>
        </p:blipFill>
        <p:spPr bwMode="auto">
          <a:xfrm>
            <a:off x="228600" y="4532313"/>
            <a:ext cx="4343400" cy="2351087"/>
          </a:xfrm>
          <a:prstGeom prst="rect">
            <a:avLst/>
          </a:prstGeom>
          <a:noFill/>
          <a:ln w="9525">
            <a:noFill/>
            <a:miter lim="800000"/>
            <a:headEnd/>
            <a:tailEnd/>
          </a:ln>
        </p:spPr>
      </p:pic>
      <p:sp>
        <p:nvSpPr>
          <p:cNvPr id="3081" name="Rectangle 9"/>
          <p:cNvSpPr>
            <a:spLocks noChangeArrowheads="1"/>
          </p:cNvSpPr>
          <p:nvPr/>
        </p:nvSpPr>
        <p:spPr bwMode="auto">
          <a:xfrm>
            <a:off x="2743200" y="3048000"/>
            <a:ext cx="2743200" cy="369888"/>
          </a:xfrm>
          <a:prstGeom prst="rect">
            <a:avLst/>
          </a:prstGeom>
          <a:noFill/>
          <a:ln w="9525">
            <a:noFill/>
            <a:miter lim="800000"/>
            <a:headEnd/>
            <a:tailEnd/>
          </a:ln>
        </p:spPr>
        <p:txBody>
          <a:bodyPr>
            <a:spAutoFit/>
          </a:bodyPr>
          <a:lstStyle/>
          <a:p>
            <a:r>
              <a:rPr lang="en-US" sz="900"/>
              <a:t>http://www.kickthemallout.com/article.php/Story-Scoop_On_Melamine_Food_Poisoning</a:t>
            </a:r>
          </a:p>
        </p:txBody>
      </p:sp>
      <p:pic>
        <p:nvPicPr>
          <p:cNvPr id="3082" name="Picture 10" descr="http://kickthemallout.com/images/Photos/Melamine/ProductTesting.jpg"/>
          <p:cNvPicPr>
            <a:picLocks noChangeAspect="1" noChangeArrowheads="1"/>
          </p:cNvPicPr>
          <p:nvPr/>
        </p:nvPicPr>
        <p:blipFill>
          <a:blip r:embed="rId7"/>
          <a:srcRect/>
          <a:stretch>
            <a:fillRect/>
          </a:stretch>
        </p:blipFill>
        <p:spPr bwMode="auto">
          <a:xfrm>
            <a:off x="5562600" y="4854575"/>
            <a:ext cx="2498725" cy="1393825"/>
          </a:xfrm>
          <a:prstGeom prst="rect">
            <a:avLst/>
          </a:prstGeom>
          <a:noFill/>
          <a:ln w="9525">
            <a:noFill/>
            <a:miter lim="800000"/>
            <a:headEnd/>
            <a:tailEnd/>
          </a:ln>
        </p:spPr>
      </p:pic>
      <p:sp>
        <p:nvSpPr>
          <p:cNvPr id="3083" name="Rectangle 11"/>
          <p:cNvSpPr>
            <a:spLocks noChangeArrowheads="1"/>
          </p:cNvSpPr>
          <p:nvPr/>
        </p:nvSpPr>
        <p:spPr bwMode="auto">
          <a:xfrm>
            <a:off x="3886200" y="5715000"/>
            <a:ext cx="4572000" cy="784225"/>
          </a:xfrm>
          <a:prstGeom prst="rect">
            <a:avLst/>
          </a:prstGeom>
          <a:noFill/>
          <a:ln w="9525">
            <a:noFill/>
            <a:miter lim="800000"/>
            <a:headEnd/>
            <a:tailEnd/>
          </a:ln>
        </p:spPr>
        <p:txBody>
          <a:bodyPr>
            <a:spAutoFit/>
          </a:bodyPr>
          <a:lstStyle/>
          <a:p>
            <a:r>
              <a:rPr lang="en-US" sz="900"/>
              <a:t>In August 2008,  China Sanlu Milk Powder tested positive for Melamine In 2007,  US cats and dogs died suddenly. It was  found that their pet food from China contained Melamine. Early in 2008, in China , an abnormal increase in infant cases of kidney stones was reported.</a:t>
            </a:r>
            <a:br>
              <a:rPr lang="en-US" sz="900"/>
            </a:br>
            <a:endParaRPr lang="en-US" sz="900"/>
          </a:p>
        </p:txBody>
      </p:sp>
      <p:pic>
        <p:nvPicPr>
          <p:cNvPr id="3084" name="Picture 12" descr="http://kickthemallout.com/images/Photos/Melamine/KidneyStonePhotos.jpg"/>
          <p:cNvPicPr>
            <a:picLocks noChangeAspect="1" noChangeArrowheads="1"/>
          </p:cNvPicPr>
          <p:nvPr/>
        </p:nvPicPr>
        <p:blipFill>
          <a:blip r:embed="rId8"/>
          <a:srcRect/>
          <a:stretch>
            <a:fillRect/>
          </a:stretch>
        </p:blipFill>
        <p:spPr bwMode="auto">
          <a:xfrm>
            <a:off x="6705600" y="3505200"/>
            <a:ext cx="1941513" cy="1295400"/>
          </a:xfrm>
          <a:prstGeom prst="rect">
            <a:avLst/>
          </a:prstGeom>
          <a:noFill/>
          <a:ln w="9525">
            <a:noFill/>
            <a:miter lim="800000"/>
            <a:headEnd/>
            <a:tailEnd/>
          </a:ln>
        </p:spPr>
      </p:pic>
      <p:sp>
        <p:nvSpPr>
          <p:cNvPr id="3085" name="Text Box 5"/>
          <p:cNvSpPr txBox="1">
            <a:spLocks noChangeArrowheads="1"/>
          </p:cNvSpPr>
          <p:nvPr/>
        </p:nvSpPr>
        <p:spPr bwMode="auto">
          <a:xfrm>
            <a:off x="1752600" y="6440488"/>
            <a:ext cx="7327900" cy="646112"/>
          </a:xfrm>
          <a:prstGeom prst="rect">
            <a:avLst/>
          </a:prstGeom>
          <a:noFill/>
          <a:ln w="9525">
            <a:noFill/>
            <a:miter lim="800000"/>
            <a:headEnd/>
            <a:tailEnd/>
          </a:ln>
        </p:spPr>
        <p:txBody>
          <a:bodyPr>
            <a:spAutoFit/>
          </a:bodyPr>
          <a:lstStyle/>
          <a:p>
            <a:pPr algn="r"/>
            <a:r>
              <a:rPr lang="en-US" sz="1200"/>
              <a:t>Prepared by Reevany &amp; Eleesya </a:t>
            </a:r>
          </a:p>
          <a:p>
            <a:pPr algn="r"/>
            <a:r>
              <a:rPr lang="en-US" sz="1200">
                <a:hlinkClick r:id="rId9"/>
              </a:rPr>
              <a:t>cptagusm@gmail.com,</a:t>
            </a:r>
            <a:r>
              <a:rPr lang="en-US" sz="1200"/>
              <a:t>, </a:t>
            </a:r>
            <a:r>
              <a:rPr lang="en-US" sz="1200">
                <a:hlinkClick r:id="rId10"/>
              </a:rPr>
              <a:t>reevany@usm.my</a:t>
            </a:r>
            <a:r>
              <a:rPr lang="en-US" sz="1200"/>
              <a:t>, ellisha@usm.my</a:t>
            </a:r>
          </a:p>
          <a:p>
            <a:pPr algn="r"/>
            <a:endParaRPr lang="en-US" sz="1200"/>
          </a:p>
        </p:txBody>
      </p:sp>
      <p:sp>
        <p:nvSpPr>
          <p:cNvPr id="15" name="Title 1"/>
          <p:cNvSpPr txBox="1">
            <a:spLocks/>
          </p:cNvSpPr>
          <p:nvPr/>
        </p:nvSpPr>
        <p:spPr bwMode="auto">
          <a:xfrm>
            <a:off x="3581400" y="152400"/>
            <a:ext cx="5410200" cy="838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500" dirty="0">
                <a:solidFill>
                  <a:srgbClr val="FFFF00"/>
                </a:solidFill>
                <a:latin typeface="+mj-lt"/>
                <a:ea typeface="+mj-ea"/>
                <a:cs typeface="+mj-cs"/>
              </a:rPr>
              <a:t>Harm? Haram?</a:t>
            </a:r>
            <a:endParaRPr kumimoji="0" lang="en-US" sz="4500" b="0" i="0" u="none" strike="noStrike" kern="1200" cap="none" spc="0" normalizeH="0" baseline="0" noProof="0" dirty="0">
              <a:ln>
                <a:noFill/>
              </a:ln>
              <a:solidFill>
                <a:srgbClr val="FFFF00"/>
              </a:solidFill>
              <a:effectLst/>
              <a:uLnTx/>
              <a:uFillTx/>
              <a:latin typeface="+mj-lt"/>
              <a:ea typeface="+mj-ea"/>
              <a:cs typeface="+mj-cs"/>
            </a:endParaRPr>
          </a:p>
        </p:txBody>
      </p:sp>
    </p:spTree>
    <p:extLst>
      <p:ext uri="{BB962C8B-B14F-4D97-AF65-F5344CB8AC3E}">
        <p14:creationId xmlns:p14="http://schemas.microsoft.com/office/powerpoint/2010/main" val="3108611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3EAB830-BDA6-4DE0-9E2A-4B3D669510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323528" y="188640"/>
            <a:ext cx="8712968" cy="2376264"/>
          </a:xfrm>
        </p:spPr>
        <p:txBody>
          <a:bodyPr>
            <a:noAutofit/>
          </a:bodyPr>
          <a:lstStyle/>
          <a:p>
            <a:pPr algn="r">
              <a:lnSpc>
                <a:spcPct val="150000"/>
              </a:lnSpc>
              <a:spcAft>
                <a:spcPts val="750"/>
              </a:spcAft>
            </a:pPr>
            <a:r>
              <a:rPr lang="en-US" sz="2400" b="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Pilar </a:t>
            </a:r>
            <a:r>
              <a:rPr lang="en-US" sz="2400" b="1" dirty="0" err="1">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Kelima</a:t>
            </a:r>
            <a:br>
              <a:rPr lang="en-US" sz="1200" b="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br>
            <a:r>
              <a:rPr lang="en-US" sz="3600" b="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PRINSIP KEADILAN</a:t>
            </a:r>
            <a:br>
              <a:rPr lang="en-US" sz="1200" b="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br>
            <a:r>
              <a:rPr lang="en-US" sz="2400" b="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(#5.Principle of Fairness)</a:t>
            </a:r>
            <a:br>
              <a:rPr lang="en-MY" sz="36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br>
            <a:r>
              <a:rPr lang="en-US" sz="3600" b="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 </a:t>
            </a:r>
            <a:endParaRPr lang="en-MY" sz="2400" dirty="0">
              <a:solidFill>
                <a:srgbClr val="99FF33"/>
              </a:solidFill>
              <a:latin typeface="Book Antiqua" panose="02040602050305030304" pitchFamily="18" charset="0"/>
            </a:endParaRPr>
          </a:p>
        </p:txBody>
      </p:sp>
      <p:sp>
        <p:nvSpPr>
          <p:cNvPr id="4" name="Title 1">
            <a:extLst>
              <a:ext uri="{FF2B5EF4-FFF2-40B4-BE49-F238E27FC236}">
                <a16:creationId xmlns:a16="http://schemas.microsoft.com/office/drawing/2014/main" id="{979598FC-1D3B-4153-AFC2-46314144138F}"/>
              </a:ext>
            </a:extLst>
          </p:cNvPr>
          <p:cNvSpPr txBox="1">
            <a:spLocks/>
          </p:cNvSpPr>
          <p:nvPr/>
        </p:nvSpPr>
        <p:spPr>
          <a:xfrm>
            <a:off x="0" y="980728"/>
            <a:ext cx="3448000" cy="5904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50000"/>
              </a:lnSpc>
              <a:spcAft>
                <a:spcPts val="750"/>
              </a:spcAft>
            </a:pPr>
            <a:r>
              <a:rPr lang="en-US" sz="3600" i="1" dirty="0" err="1">
                <a:solidFill>
                  <a:srgbClr val="FFFF00"/>
                </a:solidFill>
                <a:latin typeface="Book Antiqua" panose="02040602050305030304" pitchFamily="18" charset="0"/>
                <a:ea typeface="Calibri" panose="020F0502020204030204" pitchFamily="34" charset="0"/>
                <a:cs typeface="Arial" panose="020B0604020202020204" pitchFamily="34" charset="0"/>
              </a:rPr>
              <a:t>S</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esungguhnya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Allah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menyuruhmu</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menyampaikan</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amanah</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kepada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yang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berhak</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menerimanya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Dan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apabila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menetapkan</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hukum</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kebijakan</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di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antara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manusia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hendaknya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menetapkannya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dengan</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adil</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Sesungguhnya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Allah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sebaik-baik</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yang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memberi</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pengajaran</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kepadamu</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Sungguh</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Allah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Maha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Mendengar</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lagi</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Maha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Melihat</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a:t>
            </a:r>
            <a:br>
              <a:rPr lang="en-MY" sz="1800"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b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(Q.S An-</a:t>
            </a:r>
            <a:r>
              <a:rPr lang="en-US" sz="1800" i="1" dirty="0" err="1">
                <a:solidFill>
                  <a:srgbClr val="99FF33"/>
                </a:solidFill>
                <a:latin typeface="Book Antiqua" panose="02040602050305030304" pitchFamily="18" charset="0"/>
                <a:ea typeface="Calibri" panose="020F0502020204030204" pitchFamily="34" charset="0"/>
                <a:cs typeface="Times New Roman" panose="02020603050405020304" pitchFamily="18" charset="0"/>
              </a:rPr>
              <a:t>Nisa</a:t>
            </a:r>
            <a:r>
              <a:rPr lang="en-US" sz="1800" i="1" dirty="0">
                <a:solidFill>
                  <a:srgbClr val="99FF33"/>
                </a:solidFill>
                <a:latin typeface="Book Antiqua" panose="02040602050305030304" pitchFamily="18" charset="0"/>
                <a:ea typeface="Calibri" panose="020F0502020204030204" pitchFamily="34" charset="0"/>
                <a:cs typeface="Times New Roman" panose="02020603050405020304" pitchFamily="18" charset="0"/>
              </a:rPr>
              <a:t>: 58)</a:t>
            </a:r>
            <a:endParaRPr lang="en-MY" sz="1800" dirty="0">
              <a:solidFill>
                <a:srgbClr val="99FF33"/>
              </a:solidFill>
              <a:latin typeface="Book Antiqua" panose="02040602050305030304" pitchFamily="18" charset="0"/>
            </a:endParaRPr>
          </a:p>
        </p:txBody>
      </p:sp>
      <p:sp>
        <p:nvSpPr>
          <p:cNvPr id="5" name="Text Box 5">
            <a:extLst>
              <a:ext uri="{FF2B5EF4-FFF2-40B4-BE49-F238E27FC236}">
                <a16:creationId xmlns:a16="http://schemas.microsoft.com/office/drawing/2014/main" id="{AE1342B8-5BE0-4547-A965-5A8E3FB3BF9B}"/>
              </a:ext>
            </a:extLst>
          </p:cNvPr>
          <p:cNvSpPr txBox="1">
            <a:spLocks noChangeArrowheads="1"/>
          </p:cNvSpPr>
          <p:nvPr/>
        </p:nvSpPr>
        <p:spPr bwMode="auto">
          <a:xfrm>
            <a:off x="6290709" y="6615753"/>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4254294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752600" y="6364288"/>
            <a:ext cx="7327900" cy="646112"/>
          </a:xfrm>
          <a:prstGeom prst="rect">
            <a:avLst/>
          </a:prstGeom>
          <a:noFill/>
          <a:ln w="9525">
            <a:noFill/>
            <a:miter lim="800000"/>
            <a:headEnd/>
            <a:tailEnd/>
          </a:ln>
        </p:spPr>
        <p:txBody>
          <a:bodyPr>
            <a:spAutoFit/>
          </a:bodyPr>
          <a:lstStyle/>
          <a:p>
            <a:pPr algn="r" fontAlgn="auto">
              <a:spcBef>
                <a:spcPts val="0"/>
              </a:spcBef>
              <a:spcAft>
                <a:spcPts val="0"/>
              </a:spcAft>
              <a:defRPr/>
            </a:pPr>
            <a:r>
              <a:rPr lang="en-US" sz="1200" dirty="0">
                <a:solidFill>
                  <a:schemeClr val="accent3"/>
                </a:solidFill>
                <a:latin typeface="+mn-lt"/>
                <a:cs typeface="+mn-cs"/>
              </a:rPr>
              <a:t>Prepared by </a:t>
            </a:r>
            <a:r>
              <a:rPr lang="en-US" sz="1200" dirty="0" err="1">
                <a:solidFill>
                  <a:schemeClr val="accent3"/>
                </a:solidFill>
                <a:latin typeface="+mn-lt"/>
                <a:cs typeface="+mn-cs"/>
              </a:rPr>
              <a:t>Reevany</a:t>
            </a:r>
            <a:r>
              <a:rPr lang="en-US" sz="1200" dirty="0">
                <a:solidFill>
                  <a:schemeClr val="accent3"/>
                </a:solidFill>
                <a:latin typeface="+mn-lt"/>
                <a:cs typeface="+mn-cs"/>
              </a:rPr>
              <a:t> </a:t>
            </a:r>
            <a:r>
              <a:rPr lang="en-US" sz="1200" dirty="0" err="1">
                <a:solidFill>
                  <a:schemeClr val="accent3"/>
                </a:solidFill>
                <a:latin typeface="+mn-lt"/>
                <a:cs typeface="+mn-cs"/>
              </a:rPr>
              <a:t>Bustami</a:t>
            </a:r>
            <a:endParaRPr lang="en-US" sz="1200" dirty="0">
              <a:solidFill>
                <a:schemeClr val="accent3"/>
              </a:solidFill>
              <a:latin typeface="+mn-lt"/>
              <a:cs typeface="+mn-cs"/>
            </a:endParaRPr>
          </a:p>
          <a:p>
            <a:pPr algn="r" fontAlgn="auto">
              <a:spcBef>
                <a:spcPts val="0"/>
              </a:spcBef>
              <a:spcAft>
                <a:spcPts val="0"/>
              </a:spcAft>
              <a:defRPr/>
            </a:pPr>
            <a:r>
              <a:rPr lang="en-US" sz="1200" dirty="0">
                <a:latin typeface="+mn-lt"/>
                <a:cs typeface="+mn-cs"/>
                <a:hlinkClick r:id="rId2"/>
              </a:rPr>
              <a:t>cptagusm@gmail.com,</a:t>
            </a:r>
            <a:r>
              <a:rPr lang="en-US" sz="1200" dirty="0">
                <a:latin typeface="+mn-lt"/>
                <a:cs typeface="+mn-cs"/>
              </a:rPr>
              <a:t>, </a:t>
            </a:r>
            <a:r>
              <a:rPr lang="en-US" sz="1200" dirty="0">
                <a:latin typeface="+mn-lt"/>
                <a:cs typeface="+mn-cs"/>
                <a:hlinkClick r:id="rId3"/>
              </a:rPr>
              <a:t>reevany@usm.my</a:t>
            </a:r>
            <a:endParaRPr lang="en-US" sz="1200" dirty="0">
              <a:latin typeface="+mn-lt"/>
              <a:cs typeface="+mn-cs"/>
            </a:endParaRPr>
          </a:p>
          <a:p>
            <a:pPr algn="r" fontAlgn="auto">
              <a:spcBef>
                <a:spcPts val="0"/>
              </a:spcBef>
              <a:spcAft>
                <a:spcPts val="0"/>
              </a:spcAft>
              <a:defRPr/>
            </a:pPr>
            <a:endParaRPr lang="en-US" sz="1200" dirty="0">
              <a:latin typeface="+mn-lt"/>
              <a:cs typeface="+mn-cs"/>
            </a:endParaRPr>
          </a:p>
        </p:txBody>
      </p:sp>
      <p:pic>
        <p:nvPicPr>
          <p:cNvPr id="16" name="Picture 12" descr="http://waywood.files.wordpress.com/2008/07/fairtrade_logo.png"/>
          <p:cNvPicPr>
            <a:picLocks noChangeAspect="1" noChangeArrowheads="1"/>
          </p:cNvPicPr>
          <p:nvPr/>
        </p:nvPicPr>
        <p:blipFill>
          <a:blip r:embed="rId4"/>
          <a:srcRect/>
          <a:stretch>
            <a:fillRect/>
          </a:stretch>
        </p:blipFill>
        <p:spPr bwMode="auto">
          <a:xfrm>
            <a:off x="914400" y="1772816"/>
            <a:ext cx="1905000" cy="2239333"/>
          </a:xfrm>
          <a:prstGeom prst="rect">
            <a:avLst/>
          </a:prstGeom>
          <a:noFill/>
          <a:ln w="9525">
            <a:noFill/>
            <a:miter lim="800000"/>
            <a:headEnd/>
            <a:tailEnd/>
          </a:ln>
        </p:spPr>
      </p:pic>
      <p:sp>
        <p:nvSpPr>
          <p:cNvPr id="17" name="TextBox 16"/>
          <p:cNvSpPr txBox="1"/>
          <p:nvPr/>
        </p:nvSpPr>
        <p:spPr>
          <a:xfrm>
            <a:off x="143228" y="4258604"/>
            <a:ext cx="4352572" cy="2062103"/>
          </a:xfrm>
          <a:prstGeom prst="rect">
            <a:avLst/>
          </a:prstGeom>
          <a:noFill/>
        </p:spPr>
        <p:txBody>
          <a:bodyPr wrap="square" rtlCol="0">
            <a:spAutoFit/>
          </a:bodyPr>
          <a:lstStyle/>
          <a:p>
            <a:r>
              <a:rPr lang="en-US" sz="2000" dirty="0">
                <a:solidFill>
                  <a:srgbClr val="FFFF00"/>
                </a:solidFill>
              </a:rPr>
              <a:t>Fair distribution of </a:t>
            </a:r>
            <a:r>
              <a:rPr lang="en-US" sz="2400" b="1" dirty="0">
                <a:solidFill>
                  <a:srgbClr val="FF0000"/>
                </a:solidFill>
              </a:rPr>
              <a:t>wealth           </a:t>
            </a:r>
            <a:r>
              <a:rPr lang="en-US" sz="2000" dirty="0">
                <a:solidFill>
                  <a:srgbClr val="FFFF00"/>
                </a:solidFill>
              </a:rPr>
              <a:t>… supply chain….? </a:t>
            </a:r>
          </a:p>
          <a:p>
            <a:r>
              <a:rPr lang="en-US" sz="2000" dirty="0">
                <a:solidFill>
                  <a:srgbClr val="FFFF00"/>
                </a:solidFill>
              </a:rPr>
              <a:t>….Gender equality…? </a:t>
            </a:r>
          </a:p>
          <a:p>
            <a:r>
              <a:rPr lang="en-US" sz="2000" dirty="0">
                <a:solidFill>
                  <a:srgbClr val="FFFF00"/>
                </a:solidFill>
              </a:rPr>
              <a:t>…. Management and workers…? ….Consumers…? Small NGOs…?</a:t>
            </a:r>
          </a:p>
          <a:p>
            <a:r>
              <a:rPr lang="en-US" sz="2400" b="1" dirty="0">
                <a:solidFill>
                  <a:srgbClr val="FFFF00"/>
                </a:solidFill>
              </a:rPr>
              <a:t>….Indigenous rights &amp; position ?</a:t>
            </a:r>
          </a:p>
        </p:txBody>
      </p:sp>
      <p:pic>
        <p:nvPicPr>
          <p:cNvPr id="28676" name="Picture 4" descr="http://www.canow.org/canoworg/images/2008/04/21/pay_euity.jpg"/>
          <p:cNvPicPr>
            <a:picLocks noChangeAspect="1" noChangeArrowheads="1"/>
          </p:cNvPicPr>
          <p:nvPr/>
        </p:nvPicPr>
        <p:blipFill>
          <a:blip r:embed="rId5"/>
          <a:srcRect/>
          <a:stretch>
            <a:fillRect/>
          </a:stretch>
        </p:blipFill>
        <p:spPr bwMode="auto">
          <a:xfrm>
            <a:off x="2819400" y="1524000"/>
            <a:ext cx="2095500" cy="2228850"/>
          </a:xfrm>
          <a:prstGeom prst="rect">
            <a:avLst/>
          </a:prstGeom>
          <a:noFill/>
          <a:effectLst>
            <a:softEdge rad="63500"/>
          </a:effectLst>
        </p:spPr>
      </p:pic>
      <p:sp>
        <p:nvSpPr>
          <p:cNvPr id="19" name="Rectangle 18"/>
          <p:cNvSpPr/>
          <p:nvPr/>
        </p:nvSpPr>
        <p:spPr>
          <a:xfrm>
            <a:off x="2819400" y="3505200"/>
            <a:ext cx="2133600" cy="276999"/>
          </a:xfrm>
          <a:prstGeom prst="rect">
            <a:avLst/>
          </a:prstGeom>
        </p:spPr>
        <p:txBody>
          <a:bodyPr wrap="square">
            <a:spAutoFit/>
          </a:bodyPr>
          <a:lstStyle/>
          <a:p>
            <a:r>
              <a:rPr lang="en-US" sz="600" dirty="0"/>
              <a:t>http://www.canow.org/canoworg/images/2008/04/21/pay_euity.jpg</a:t>
            </a:r>
          </a:p>
        </p:txBody>
      </p:sp>
      <p:pic>
        <p:nvPicPr>
          <p:cNvPr id="28678" name="Picture 6" descr="http://todercan.com/wordpress/wp-content/uploads/london-protests.jpg"/>
          <p:cNvPicPr>
            <a:picLocks noChangeAspect="1" noChangeArrowheads="1"/>
          </p:cNvPicPr>
          <p:nvPr/>
        </p:nvPicPr>
        <p:blipFill>
          <a:blip r:embed="rId6"/>
          <a:srcRect/>
          <a:stretch>
            <a:fillRect/>
          </a:stretch>
        </p:blipFill>
        <p:spPr bwMode="auto">
          <a:xfrm>
            <a:off x="5029200" y="1447800"/>
            <a:ext cx="3882796" cy="2895600"/>
          </a:xfrm>
          <a:prstGeom prst="rect">
            <a:avLst/>
          </a:prstGeom>
          <a:noFill/>
          <a:effectLst>
            <a:softEdge rad="63500"/>
          </a:effectLst>
        </p:spPr>
      </p:pic>
      <p:pic>
        <p:nvPicPr>
          <p:cNvPr id="28680" name="Picture 8" descr="http://tbn1.google.com/images?q=tbn:_1a1ggg749OgPM:http://www.weresearchhealth.com/wp-content/uploads/fair-trade-logo-343.jpg">
            <a:hlinkClick r:id="rId7"/>
          </p:cNvPr>
          <p:cNvPicPr>
            <a:picLocks noChangeAspect="1" noChangeArrowheads="1"/>
          </p:cNvPicPr>
          <p:nvPr/>
        </p:nvPicPr>
        <p:blipFill>
          <a:blip r:embed="rId8"/>
          <a:srcRect/>
          <a:stretch>
            <a:fillRect/>
          </a:stretch>
        </p:blipFill>
        <p:spPr bwMode="auto">
          <a:xfrm>
            <a:off x="42454" y="2959647"/>
            <a:ext cx="914400" cy="1219201"/>
          </a:xfrm>
          <a:prstGeom prst="rect">
            <a:avLst/>
          </a:prstGeom>
          <a:noFill/>
        </p:spPr>
      </p:pic>
      <p:sp>
        <p:nvSpPr>
          <p:cNvPr id="23" name="Rectangle 22"/>
          <p:cNvSpPr/>
          <p:nvPr/>
        </p:nvSpPr>
        <p:spPr>
          <a:xfrm>
            <a:off x="5029200" y="4114800"/>
            <a:ext cx="3810000" cy="215444"/>
          </a:xfrm>
          <a:prstGeom prst="rect">
            <a:avLst/>
          </a:prstGeom>
        </p:spPr>
        <p:txBody>
          <a:bodyPr wrap="square">
            <a:spAutoFit/>
          </a:bodyPr>
          <a:lstStyle/>
          <a:p>
            <a:r>
              <a:rPr lang="en-US" sz="800" dirty="0"/>
              <a:t>http://todercan.com/wordpress/wp-content/uploads/london-protests.jpg</a:t>
            </a:r>
          </a:p>
        </p:txBody>
      </p:sp>
      <p:pic>
        <p:nvPicPr>
          <p:cNvPr id="28682" name="Picture 10" descr="http://news.brown.edu/files/images/Nunn2.large.jpg"/>
          <p:cNvPicPr>
            <a:picLocks noChangeAspect="1" noChangeArrowheads="1"/>
          </p:cNvPicPr>
          <p:nvPr/>
        </p:nvPicPr>
        <p:blipFill>
          <a:blip r:embed="rId9"/>
          <a:srcRect/>
          <a:stretch>
            <a:fillRect/>
          </a:stretch>
        </p:blipFill>
        <p:spPr bwMode="auto">
          <a:xfrm>
            <a:off x="4724400" y="4395597"/>
            <a:ext cx="3276600" cy="2310003"/>
          </a:xfrm>
          <a:prstGeom prst="rect">
            <a:avLst/>
          </a:prstGeom>
          <a:noFill/>
          <a:effectLst>
            <a:softEdge rad="63500"/>
          </a:effectLst>
        </p:spPr>
      </p:pic>
      <p:sp>
        <p:nvSpPr>
          <p:cNvPr id="25" name="Rectangle 24"/>
          <p:cNvSpPr/>
          <p:nvPr/>
        </p:nvSpPr>
        <p:spPr>
          <a:xfrm>
            <a:off x="4724400" y="6477000"/>
            <a:ext cx="3352800" cy="230832"/>
          </a:xfrm>
          <a:prstGeom prst="rect">
            <a:avLst/>
          </a:prstGeom>
        </p:spPr>
        <p:txBody>
          <a:bodyPr wrap="square">
            <a:spAutoFit/>
          </a:bodyPr>
          <a:lstStyle/>
          <a:p>
            <a:r>
              <a:rPr lang="en-US" sz="900" dirty="0"/>
              <a:t>http://news.brown.edu/files/images/Nunn2.large.jpg</a:t>
            </a:r>
          </a:p>
        </p:txBody>
      </p:sp>
      <p:sp>
        <p:nvSpPr>
          <p:cNvPr id="3" name="Title 2"/>
          <p:cNvSpPr>
            <a:spLocks noGrp="1"/>
          </p:cNvSpPr>
          <p:nvPr>
            <p:ph type="title"/>
          </p:nvPr>
        </p:nvSpPr>
        <p:spPr/>
        <p:txBody>
          <a:bodyPr>
            <a:normAutofit fontScale="90000"/>
          </a:bodyPr>
          <a:lstStyle/>
          <a:p>
            <a:pPr algn="r"/>
            <a:r>
              <a:rPr lang="en-MY" dirty="0">
                <a:solidFill>
                  <a:srgbClr val="FF0000"/>
                </a:solidFill>
              </a:rPr>
              <a:t>Pillar #5: </a:t>
            </a:r>
            <a:br>
              <a:rPr lang="en-MY" dirty="0">
                <a:solidFill>
                  <a:srgbClr val="FF0000"/>
                </a:solidFill>
              </a:rPr>
            </a:br>
            <a:r>
              <a:rPr lang="en-MY" dirty="0">
                <a:solidFill>
                  <a:srgbClr val="FF0000"/>
                </a:solidFill>
              </a:rPr>
              <a:t>Principle of Fairness (Adil)</a:t>
            </a:r>
            <a:endParaRPr lang="en-MY" dirty="0"/>
          </a:p>
        </p:txBody>
      </p:sp>
      <p:pic>
        <p:nvPicPr>
          <p:cNvPr id="1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0052" y="116632"/>
            <a:ext cx="1252188" cy="83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382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pPr algn="r"/>
            <a:r>
              <a:rPr lang="en-MY" dirty="0">
                <a:solidFill>
                  <a:schemeClr val="bg1"/>
                </a:solidFill>
              </a:rPr>
              <a:t>Fairness to Indigenous community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24" y="986383"/>
            <a:ext cx="5969124" cy="4314825"/>
          </a:xfrm>
          <a:prstGeom prst="rect">
            <a:avLst/>
          </a:prstGeom>
          <a:effectLst>
            <a:softEdge rad="1270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298751"/>
            <a:ext cx="3064801" cy="2298601"/>
          </a:xfrm>
          <a:prstGeom prst="rect">
            <a:avLst/>
          </a:prstGeom>
          <a:effectLst>
            <a:softEdge rad="1270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3918813"/>
            <a:ext cx="3640865" cy="2730649"/>
          </a:xfrm>
          <a:prstGeom prst="rect">
            <a:avLst/>
          </a:prstGeom>
          <a:effectLst>
            <a:softEdge rad="127000"/>
          </a:effectLst>
        </p:spPr>
      </p:pic>
      <p:sp>
        <p:nvSpPr>
          <p:cNvPr id="7" name="Text Box 5">
            <a:extLst>
              <a:ext uri="{FF2B5EF4-FFF2-40B4-BE49-F238E27FC236}">
                <a16:creationId xmlns:a16="http://schemas.microsoft.com/office/drawing/2014/main" id="{CEE4EC05-8D1B-4E07-92D9-7D4F2D2E8960}"/>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5"/>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3616657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7F89FB-6B0E-4DA5-9102-2676B2D3E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4BFD9C-0D9F-4EC1-A60F-A71DD827A704}"/>
              </a:ext>
            </a:extLst>
          </p:cNvPr>
          <p:cNvSpPr>
            <a:spLocks noGrp="1"/>
          </p:cNvSpPr>
          <p:nvPr>
            <p:ph type="title"/>
          </p:nvPr>
        </p:nvSpPr>
        <p:spPr>
          <a:xfrm>
            <a:off x="971600" y="260648"/>
            <a:ext cx="7886700" cy="3672408"/>
          </a:xfrm>
        </p:spPr>
        <p:txBody>
          <a:bodyPr>
            <a:noAutofit/>
          </a:bodyPr>
          <a:lstStyle/>
          <a:p>
            <a:pPr algn="r">
              <a:lnSpc>
                <a:spcPct val="150000"/>
              </a:lnSpc>
              <a:spcAft>
                <a:spcPts val="750"/>
              </a:spcAft>
            </a:pPr>
            <a:r>
              <a:rPr lang="en-US" sz="3600" b="1"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 </a:t>
            </a:r>
            <a:r>
              <a:rPr lang="en-US" sz="2400" b="1"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Pillar </a:t>
            </a:r>
            <a:r>
              <a:rPr lang="en-US" sz="2400" b="1" dirty="0" err="1">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Ketujuh</a:t>
            </a:r>
            <a:br>
              <a:rPr lang="en-MY" sz="3600"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sz="3600" b="1"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PRINSIP DERMA / MEMBALAS</a:t>
            </a:r>
            <a:br>
              <a:rPr lang="en-MY" sz="3600"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sz="2400" b="1" i="1" dirty="0">
                <a:solidFill>
                  <a:srgbClr val="FFFF00"/>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(#7.Principle of Giving / Reciprocity)</a:t>
            </a:r>
            <a:br>
              <a:rPr lang="en-MY" sz="1800"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sz="1800" b="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br>
              <a:rPr lang="en-MY" sz="1800"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r>
              <a:rPr lang="en-US" sz="1800" b="1"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sekali</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-kali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tidak</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sam­pai</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kepada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kebajikan</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sebelum</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menafkahkan</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sebahagian</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harta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cintai</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Dan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apa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saja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yang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kamu</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nafkahkan</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maka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sesungguhnya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Allah </a:t>
            </a:r>
            <a:r>
              <a:rPr lang="en-US" sz="1800" i="1"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mengetahuinya</a:t>
            </a:r>
            <a:r>
              <a:rPr lang="en-US" sz="1800" i="1"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a:t>
            </a:r>
            <a:r>
              <a:rPr lang="en-US" sz="1800"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a:t>
            </a:r>
            <a:r>
              <a:rPr lang="en-US" sz="1800" dirty="0" err="1">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QS.Ali</a:t>
            </a:r>
            <a:r>
              <a:rPr lang="en-US" sz="1800"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t> Imran [3] :92).</a:t>
            </a:r>
            <a:br>
              <a:rPr lang="en-MY" sz="1800" dirty="0">
                <a:solidFill>
                  <a:srgbClr val="99FF33"/>
                </a:solidFill>
                <a:effectLst>
                  <a:glow rad="228600">
                    <a:srgbClr val="754328"/>
                  </a:glow>
                </a:effectLst>
                <a:latin typeface="Book Antiqua" panose="02040602050305030304" pitchFamily="18" charset="0"/>
                <a:ea typeface="Calibri" panose="020F0502020204030204" pitchFamily="34" charset="0"/>
                <a:cs typeface="Times New Roman" panose="02020603050405020304" pitchFamily="18" charset="0"/>
              </a:rPr>
            </a:br>
            <a:endParaRPr lang="en-MY" sz="1800" dirty="0">
              <a:solidFill>
                <a:srgbClr val="99FF33"/>
              </a:solidFill>
              <a:effectLst>
                <a:glow rad="228600">
                  <a:srgbClr val="754328"/>
                </a:glow>
              </a:effectLst>
              <a:latin typeface="Book Antiqua" panose="02040602050305030304" pitchFamily="18" charset="0"/>
            </a:endParaRPr>
          </a:p>
        </p:txBody>
      </p:sp>
    </p:spTree>
    <p:extLst>
      <p:ext uri="{BB962C8B-B14F-4D97-AF65-F5344CB8AC3E}">
        <p14:creationId xmlns:p14="http://schemas.microsoft.com/office/powerpoint/2010/main" val="309085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46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359333-86AF-4CBE-8F6B-10D263FAB4BE}"/>
              </a:ext>
            </a:extLst>
          </p:cNvPr>
          <p:cNvPicPr>
            <a:picLocks noChangeAspect="1"/>
          </p:cNvPicPr>
          <p:nvPr/>
        </p:nvPicPr>
        <p:blipFill>
          <a:blip r:embed="rId2"/>
          <a:stretch>
            <a:fillRect/>
          </a:stretch>
        </p:blipFill>
        <p:spPr>
          <a:xfrm>
            <a:off x="4694677" y="477748"/>
            <a:ext cx="1986278" cy="3657599"/>
          </a:xfrm>
          <a:prstGeom prst="rect">
            <a:avLst/>
          </a:prstGeom>
        </p:spPr>
      </p:pic>
      <p:sp>
        <p:nvSpPr>
          <p:cNvPr id="20" name="Rectangle 19">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B0C265-1821-4EFD-9583-07F267EB9F12}"/>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nSpc>
                <a:spcPct val="90000"/>
              </a:lnSpc>
            </a:pPr>
            <a:r>
              <a:rPr lang="en-US" sz="2600">
                <a:solidFill>
                  <a:srgbClr val="FFFFFF"/>
                </a:solidFill>
              </a:rPr>
              <a:t>The GLOBAL TREND… 2 Reports</a:t>
            </a:r>
            <a:br>
              <a:rPr lang="en-US" sz="2600">
                <a:solidFill>
                  <a:srgbClr val="FFFFFF"/>
                </a:solidFill>
              </a:rPr>
            </a:br>
            <a:r>
              <a:rPr lang="en-US" sz="2600">
                <a:solidFill>
                  <a:srgbClr val="FFFFFF"/>
                </a:solidFill>
              </a:rPr>
              <a:t>#1.Annual Financial Report + #2.CSR/Sustainability Report</a:t>
            </a:r>
          </a:p>
        </p:txBody>
      </p:sp>
      <p:pic>
        <p:nvPicPr>
          <p:cNvPr id="8" name="Picture 7">
            <a:extLst>
              <a:ext uri="{FF2B5EF4-FFF2-40B4-BE49-F238E27FC236}">
                <a16:creationId xmlns:a16="http://schemas.microsoft.com/office/drawing/2014/main" id="{25EDA5D1-4943-4711-B69F-C289960C7F93}"/>
              </a:ext>
            </a:extLst>
          </p:cNvPr>
          <p:cNvPicPr>
            <a:picLocks noChangeAspect="1"/>
          </p:cNvPicPr>
          <p:nvPr/>
        </p:nvPicPr>
        <p:blipFill>
          <a:blip r:embed="rId3"/>
          <a:stretch>
            <a:fillRect/>
          </a:stretch>
        </p:blipFill>
        <p:spPr>
          <a:xfrm>
            <a:off x="240030" y="477749"/>
            <a:ext cx="1994604" cy="3815347"/>
          </a:xfrm>
          <a:prstGeom prst="rect">
            <a:avLst/>
          </a:prstGeom>
        </p:spPr>
      </p:pic>
      <p:pic>
        <p:nvPicPr>
          <p:cNvPr id="10" name="Picture 9">
            <a:extLst>
              <a:ext uri="{FF2B5EF4-FFF2-40B4-BE49-F238E27FC236}">
                <a16:creationId xmlns:a16="http://schemas.microsoft.com/office/drawing/2014/main" id="{50E1B8DB-8494-445A-AD23-9AC906516A86}"/>
              </a:ext>
            </a:extLst>
          </p:cNvPr>
          <p:cNvPicPr>
            <a:picLocks noChangeAspect="1"/>
          </p:cNvPicPr>
          <p:nvPr/>
        </p:nvPicPr>
        <p:blipFill>
          <a:blip r:embed="rId4"/>
          <a:stretch>
            <a:fillRect/>
          </a:stretch>
        </p:blipFill>
        <p:spPr>
          <a:xfrm>
            <a:off x="2467607" y="477749"/>
            <a:ext cx="1985008" cy="3657600"/>
          </a:xfrm>
          <a:prstGeom prst="rect">
            <a:avLst/>
          </a:prstGeom>
        </p:spPr>
      </p:pic>
      <p:cxnSp>
        <p:nvCxnSpPr>
          <p:cNvPr id="22" name="Straight Connector 21">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9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6D813FE-03F5-43EA-BA12-5F8341EB780B}"/>
              </a:ext>
            </a:extLst>
          </p:cNvPr>
          <p:cNvPicPr>
            <a:picLocks noGrp="1" noChangeAspect="1"/>
          </p:cNvPicPr>
          <p:nvPr>
            <p:ph idx="1"/>
          </p:nvPr>
        </p:nvPicPr>
        <p:blipFill>
          <a:blip r:embed="rId5"/>
          <a:stretch>
            <a:fillRect/>
          </a:stretch>
        </p:blipFill>
        <p:spPr>
          <a:xfrm>
            <a:off x="6918952" y="477747"/>
            <a:ext cx="1986279" cy="3657599"/>
          </a:xfrm>
          <a:prstGeom prst="rect">
            <a:avLst/>
          </a:prstGeom>
        </p:spPr>
      </p:pic>
      <p:cxnSp>
        <p:nvCxnSpPr>
          <p:cNvPr id="26" name="Straight Connector 25">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364DE76-A96C-4AE1-BDF1-AA3AF8C449D7}"/>
              </a:ext>
            </a:extLst>
          </p:cNvPr>
          <p:cNvSpPr/>
          <p:nvPr/>
        </p:nvSpPr>
        <p:spPr>
          <a:xfrm>
            <a:off x="650983" y="52224"/>
            <a:ext cx="1872752" cy="6559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99FF33"/>
                </a:solidFill>
                <a:latin typeface="Abadi" panose="020B0604020104020204" pitchFamily="34" charset="0"/>
              </a:rPr>
              <a:t>WHY?</a:t>
            </a:r>
            <a:endParaRPr lang="en-MY" sz="3000" b="1" dirty="0">
              <a:solidFill>
                <a:srgbClr val="99FF33"/>
              </a:solidFill>
              <a:latin typeface="Abadi" panose="020B0604020104020204" pitchFamily="34" charset="0"/>
            </a:endParaRPr>
          </a:p>
        </p:txBody>
      </p:sp>
    </p:spTree>
    <p:extLst>
      <p:ext uri="{BB962C8B-B14F-4D97-AF65-F5344CB8AC3E}">
        <p14:creationId xmlns:p14="http://schemas.microsoft.com/office/powerpoint/2010/main" val="760198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4096" y="44624"/>
            <a:ext cx="7772400" cy="648072"/>
          </a:xfrm>
        </p:spPr>
        <p:txBody>
          <a:bodyPr>
            <a:normAutofit fontScale="90000"/>
          </a:bodyPr>
          <a:lstStyle/>
          <a:p>
            <a:pPr algn="r"/>
            <a:r>
              <a:rPr lang="en-MY" sz="3600" dirty="0">
                <a:solidFill>
                  <a:srgbClr val="FF0000"/>
                </a:solidFill>
              </a:rPr>
              <a:t>Pillar #7: Principle of Giving &amp; Reciprocity</a:t>
            </a:r>
          </a:p>
        </p:txBody>
      </p:sp>
      <p:sp>
        <p:nvSpPr>
          <p:cNvPr id="5" name="TextBox 4"/>
          <p:cNvSpPr txBox="1"/>
          <p:nvPr/>
        </p:nvSpPr>
        <p:spPr>
          <a:xfrm>
            <a:off x="179512" y="836712"/>
            <a:ext cx="8856983" cy="3170099"/>
          </a:xfrm>
          <a:prstGeom prst="rect">
            <a:avLst/>
          </a:prstGeom>
          <a:noFill/>
        </p:spPr>
        <p:txBody>
          <a:bodyPr wrap="square" rtlCol="0">
            <a:spAutoFit/>
          </a:bodyPr>
          <a:lstStyle/>
          <a:p>
            <a:pPr algn="r"/>
            <a:r>
              <a:rPr lang="en-US" sz="4000" b="1" dirty="0">
                <a:solidFill>
                  <a:srgbClr val="FFFF00"/>
                </a:solidFill>
              </a:rPr>
              <a:t>Zakat  + </a:t>
            </a:r>
            <a:r>
              <a:rPr lang="en-US" sz="4000" b="1" dirty="0" err="1">
                <a:solidFill>
                  <a:srgbClr val="FFFF00"/>
                </a:solidFill>
              </a:rPr>
              <a:t>Sedeqah</a:t>
            </a:r>
            <a:r>
              <a:rPr lang="en-US" sz="4000" b="1" dirty="0">
                <a:solidFill>
                  <a:srgbClr val="FFFF00"/>
                </a:solidFill>
              </a:rPr>
              <a:t> + </a:t>
            </a:r>
            <a:r>
              <a:rPr lang="en-US" sz="4000" b="1" dirty="0" err="1">
                <a:solidFill>
                  <a:srgbClr val="FFFF00"/>
                </a:solidFill>
              </a:rPr>
              <a:t>Hadiah</a:t>
            </a:r>
            <a:r>
              <a:rPr lang="en-US" sz="4000" b="1" dirty="0">
                <a:solidFill>
                  <a:srgbClr val="FFFF00"/>
                </a:solidFill>
              </a:rPr>
              <a:t> + Giving back </a:t>
            </a:r>
          </a:p>
          <a:p>
            <a:pPr algn="r"/>
            <a:r>
              <a:rPr lang="en-US" sz="4000" b="1" dirty="0">
                <a:solidFill>
                  <a:srgbClr val="FFFF00"/>
                </a:solidFill>
              </a:rPr>
              <a:t>+ </a:t>
            </a:r>
            <a:r>
              <a:rPr lang="en-US" sz="4000" b="1" dirty="0" err="1">
                <a:solidFill>
                  <a:srgbClr val="FFFF00"/>
                </a:solidFill>
              </a:rPr>
              <a:t>Waqaf</a:t>
            </a:r>
            <a:r>
              <a:rPr lang="en-US" sz="4000" b="1" dirty="0">
                <a:solidFill>
                  <a:srgbClr val="FFFF00"/>
                </a:solidFill>
              </a:rPr>
              <a:t> = the Gift that keeps on giving</a:t>
            </a:r>
          </a:p>
          <a:p>
            <a:pPr algn="r"/>
            <a:r>
              <a:rPr lang="en-US" sz="4000" b="1" dirty="0">
                <a:solidFill>
                  <a:srgbClr val="FFFF00"/>
                </a:solidFill>
              </a:rPr>
              <a:t>(</a:t>
            </a:r>
            <a:r>
              <a:rPr lang="en-US" sz="4000" b="1" i="1" dirty="0">
                <a:solidFill>
                  <a:srgbClr val="FFFF00"/>
                </a:solidFill>
              </a:rPr>
              <a:t>“Jihad </a:t>
            </a:r>
            <a:r>
              <a:rPr lang="en-US" sz="4000" b="1" i="1" dirty="0" err="1">
                <a:solidFill>
                  <a:srgbClr val="FFFF00"/>
                </a:solidFill>
              </a:rPr>
              <a:t>Bisnis</a:t>
            </a:r>
            <a:r>
              <a:rPr lang="en-US" sz="4000" b="1" i="1" dirty="0">
                <a:solidFill>
                  <a:srgbClr val="FFFF00"/>
                </a:solidFill>
              </a:rPr>
              <a:t>/</a:t>
            </a:r>
            <a:r>
              <a:rPr lang="en-US" sz="4000" b="1" i="1" dirty="0" err="1">
                <a:solidFill>
                  <a:srgbClr val="FFFF00"/>
                </a:solidFill>
              </a:rPr>
              <a:t>Ekonomi</a:t>
            </a:r>
            <a:r>
              <a:rPr lang="en-US" sz="4000" b="1" i="1" dirty="0">
                <a:solidFill>
                  <a:srgbClr val="FFFF00"/>
                </a:solidFill>
              </a:rPr>
              <a:t> ) ……………………..                                          / </a:t>
            </a:r>
          </a:p>
          <a:p>
            <a:pPr algn="r"/>
            <a:r>
              <a:rPr lang="en-US" sz="4000" b="1" i="1" dirty="0">
                <a:solidFill>
                  <a:srgbClr val="FFFF00"/>
                </a:solidFill>
              </a:rPr>
              <a:t>Jihad </a:t>
            </a:r>
            <a:r>
              <a:rPr lang="en-US" sz="4000" b="1" i="1" dirty="0" err="1">
                <a:solidFill>
                  <a:srgbClr val="FFFF00"/>
                </a:solidFill>
              </a:rPr>
              <a:t>Bisnis</a:t>
            </a:r>
            <a:r>
              <a:rPr lang="en-US" sz="4000" b="1" i="1" dirty="0">
                <a:solidFill>
                  <a:srgbClr val="FFFF00"/>
                </a:solidFill>
              </a:rPr>
              <a:t>”</a:t>
            </a:r>
            <a:r>
              <a:rPr lang="en-US" sz="4000" b="1" dirty="0">
                <a:solidFill>
                  <a:srgbClr val="FFFF00"/>
                </a:solidFill>
              </a:rPr>
              <a:t>)</a:t>
            </a:r>
            <a:endParaRPr lang="en-MY" sz="4000" b="1"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760" y="2060848"/>
            <a:ext cx="2948728" cy="4536504"/>
          </a:xfrm>
          <a:prstGeom prst="rect">
            <a:avLst/>
          </a:prstGeom>
        </p:spPr>
      </p:pic>
      <p:sp>
        <p:nvSpPr>
          <p:cNvPr id="4" name="TextBox 3"/>
          <p:cNvSpPr txBox="1"/>
          <p:nvPr/>
        </p:nvSpPr>
        <p:spPr>
          <a:xfrm flipH="1">
            <a:off x="1907704" y="2780928"/>
            <a:ext cx="4036048" cy="3416320"/>
          </a:xfrm>
          <a:prstGeom prst="rect">
            <a:avLst/>
          </a:prstGeom>
          <a:noFill/>
        </p:spPr>
        <p:txBody>
          <a:bodyPr wrap="square" rtlCol="0">
            <a:spAutoFit/>
          </a:bodyPr>
          <a:lstStyle/>
          <a:p>
            <a:pPr algn="r"/>
            <a:r>
              <a:rPr lang="en-MY" sz="2400" i="1" dirty="0">
                <a:solidFill>
                  <a:schemeClr val="bg1"/>
                </a:solidFill>
              </a:rPr>
              <a:t>“</a:t>
            </a:r>
            <a:r>
              <a:rPr lang="en-MY" sz="2400" i="1" dirty="0" err="1">
                <a:solidFill>
                  <a:schemeClr val="bg1"/>
                </a:solidFill>
              </a:rPr>
              <a:t>Strategi</a:t>
            </a:r>
            <a:r>
              <a:rPr lang="en-MY" sz="2400" i="1" dirty="0">
                <a:solidFill>
                  <a:schemeClr val="bg1"/>
                </a:solidFill>
              </a:rPr>
              <a:t> </a:t>
            </a:r>
            <a:r>
              <a:rPr lang="en-MY" sz="2400" i="1" dirty="0" err="1">
                <a:solidFill>
                  <a:schemeClr val="bg1"/>
                </a:solidFill>
              </a:rPr>
              <a:t>dan</a:t>
            </a:r>
            <a:r>
              <a:rPr lang="en-MY" sz="2400" i="1" dirty="0">
                <a:solidFill>
                  <a:schemeClr val="bg1"/>
                </a:solidFill>
              </a:rPr>
              <a:t> </a:t>
            </a:r>
            <a:r>
              <a:rPr lang="en-MY" sz="2400" i="1" dirty="0" err="1">
                <a:solidFill>
                  <a:schemeClr val="bg1"/>
                </a:solidFill>
              </a:rPr>
              <a:t>sejata</a:t>
            </a:r>
            <a:r>
              <a:rPr lang="en-MY" sz="2400" i="1" dirty="0">
                <a:solidFill>
                  <a:schemeClr val="bg1"/>
                </a:solidFill>
              </a:rPr>
              <a:t> paling </a:t>
            </a:r>
            <a:r>
              <a:rPr lang="en-MY" sz="2400" i="1" dirty="0" err="1">
                <a:solidFill>
                  <a:schemeClr val="bg1"/>
                </a:solidFill>
              </a:rPr>
              <a:t>penting</a:t>
            </a:r>
            <a:r>
              <a:rPr lang="en-MY" sz="2400" i="1" dirty="0">
                <a:solidFill>
                  <a:schemeClr val="bg1"/>
                </a:solidFill>
              </a:rPr>
              <a:t> </a:t>
            </a:r>
            <a:r>
              <a:rPr lang="en-MY" sz="2400" i="1" dirty="0" err="1">
                <a:solidFill>
                  <a:schemeClr val="bg1"/>
                </a:solidFill>
              </a:rPr>
              <a:t>ialah</a:t>
            </a:r>
            <a:r>
              <a:rPr lang="en-MY" sz="2400" i="1" dirty="0">
                <a:solidFill>
                  <a:schemeClr val="bg1"/>
                </a:solidFill>
              </a:rPr>
              <a:t> </a:t>
            </a:r>
            <a:r>
              <a:rPr lang="en-MY" sz="2400" i="1" dirty="0" err="1">
                <a:solidFill>
                  <a:schemeClr val="bg1"/>
                </a:solidFill>
              </a:rPr>
              <a:t>menjadikan</a:t>
            </a:r>
            <a:r>
              <a:rPr lang="en-MY" sz="2400" i="1" dirty="0">
                <a:solidFill>
                  <a:schemeClr val="bg1"/>
                </a:solidFill>
              </a:rPr>
              <a:t> </a:t>
            </a:r>
            <a:r>
              <a:rPr lang="en-MY" sz="2400" i="1" dirty="0" err="1">
                <a:solidFill>
                  <a:schemeClr val="bg1"/>
                </a:solidFill>
              </a:rPr>
              <a:t>bisnis</a:t>
            </a:r>
            <a:r>
              <a:rPr lang="en-MY" sz="2400" i="1" dirty="0">
                <a:solidFill>
                  <a:schemeClr val="bg1"/>
                </a:solidFill>
              </a:rPr>
              <a:t> </a:t>
            </a:r>
            <a:r>
              <a:rPr lang="en-MY" sz="2400" i="1" dirty="0" err="1">
                <a:solidFill>
                  <a:schemeClr val="bg1"/>
                </a:solidFill>
              </a:rPr>
              <a:t>suatu</a:t>
            </a:r>
            <a:r>
              <a:rPr lang="en-MY" sz="2400" i="1" dirty="0">
                <a:solidFill>
                  <a:schemeClr val="bg1"/>
                </a:solidFill>
              </a:rPr>
              <a:t> Jihad… </a:t>
            </a:r>
            <a:r>
              <a:rPr lang="en-MY" sz="2400" i="1" dirty="0" err="1">
                <a:solidFill>
                  <a:schemeClr val="bg1"/>
                </a:solidFill>
              </a:rPr>
              <a:t>Teras</a:t>
            </a:r>
            <a:r>
              <a:rPr lang="en-MY" sz="2400" i="1" dirty="0">
                <a:solidFill>
                  <a:schemeClr val="bg1"/>
                </a:solidFill>
              </a:rPr>
              <a:t> </a:t>
            </a:r>
            <a:r>
              <a:rPr lang="en-MY" sz="2400" i="1" dirty="0" err="1">
                <a:solidFill>
                  <a:schemeClr val="bg1"/>
                </a:solidFill>
              </a:rPr>
              <a:t>ekonomi</a:t>
            </a:r>
            <a:r>
              <a:rPr lang="en-MY" sz="2400" i="1" dirty="0">
                <a:solidFill>
                  <a:schemeClr val="bg1"/>
                </a:solidFill>
              </a:rPr>
              <a:t> </a:t>
            </a:r>
            <a:r>
              <a:rPr lang="en-MY" sz="2400" i="1" dirty="0" err="1">
                <a:solidFill>
                  <a:schemeClr val="bg1"/>
                </a:solidFill>
              </a:rPr>
              <a:t>Khalifah</a:t>
            </a:r>
            <a:r>
              <a:rPr lang="en-MY" sz="2400" i="1" dirty="0">
                <a:solidFill>
                  <a:schemeClr val="bg1"/>
                </a:solidFill>
              </a:rPr>
              <a:t> </a:t>
            </a:r>
            <a:r>
              <a:rPr lang="en-MY" sz="2400" i="1" dirty="0" err="1">
                <a:solidFill>
                  <a:schemeClr val="bg1"/>
                </a:solidFill>
              </a:rPr>
              <a:t>ialah</a:t>
            </a:r>
            <a:r>
              <a:rPr lang="en-MY" sz="2400" i="1" dirty="0">
                <a:solidFill>
                  <a:schemeClr val="bg1"/>
                </a:solidFill>
              </a:rPr>
              <a:t> </a:t>
            </a:r>
            <a:r>
              <a:rPr lang="en-MY" sz="2400" i="1" dirty="0" err="1">
                <a:solidFill>
                  <a:schemeClr val="bg1"/>
                </a:solidFill>
              </a:rPr>
              <a:t>menjana</a:t>
            </a:r>
            <a:r>
              <a:rPr lang="en-MY" sz="2400" i="1" dirty="0">
                <a:solidFill>
                  <a:schemeClr val="bg1"/>
                </a:solidFill>
              </a:rPr>
              <a:t> </a:t>
            </a:r>
            <a:r>
              <a:rPr lang="en-MY" sz="2400" i="1" dirty="0" err="1">
                <a:solidFill>
                  <a:schemeClr val="bg1"/>
                </a:solidFill>
              </a:rPr>
              <a:t>harta</a:t>
            </a:r>
            <a:r>
              <a:rPr lang="en-MY" sz="2400" i="1" dirty="0">
                <a:solidFill>
                  <a:schemeClr val="bg1"/>
                </a:solidFill>
              </a:rPr>
              <a:t> </a:t>
            </a:r>
            <a:r>
              <a:rPr lang="en-MY" sz="2400" i="1" dirty="0" err="1">
                <a:solidFill>
                  <a:schemeClr val="bg1"/>
                </a:solidFill>
              </a:rPr>
              <a:t>kekayaan</a:t>
            </a:r>
            <a:r>
              <a:rPr lang="en-MY" sz="2400" i="1" dirty="0">
                <a:solidFill>
                  <a:schemeClr val="bg1"/>
                </a:solidFill>
              </a:rPr>
              <a:t> </a:t>
            </a:r>
            <a:r>
              <a:rPr lang="en-MY" sz="2400" i="1" dirty="0" err="1">
                <a:solidFill>
                  <a:schemeClr val="bg1"/>
                </a:solidFill>
              </a:rPr>
              <a:t>dan</a:t>
            </a:r>
            <a:r>
              <a:rPr lang="en-MY" sz="2400" i="1" dirty="0">
                <a:solidFill>
                  <a:schemeClr val="bg1"/>
                </a:solidFill>
              </a:rPr>
              <a:t> </a:t>
            </a:r>
            <a:r>
              <a:rPr lang="en-MY" sz="2400" i="1" dirty="0" err="1">
                <a:solidFill>
                  <a:schemeClr val="bg1"/>
                </a:solidFill>
              </a:rPr>
              <a:t>membina</a:t>
            </a:r>
            <a:r>
              <a:rPr lang="en-MY" sz="2400" i="1" dirty="0">
                <a:solidFill>
                  <a:schemeClr val="bg1"/>
                </a:solidFill>
              </a:rPr>
              <a:t> </a:t>
            </a:r>
          </a:p>
          <a:p>
            <a:pPr algn="r"/>
            <a:r>
              <a:rPr lang="en-MY" sz="3600" b="1" i="1" dirty="0" err="1">
                <a:solidFill>
                  <a:schemeClr val="bg1"/>
                </a:solidFill>
              </a:rPr>
              <a:t>kuasa</a:t>
            </a:r>
            <a:r>
              <a:rPr lang="en-MY" sz="3600" b="1" i="1" dirty="0">
                <a:solidFill>
                  <a:schemeClr val="bg1"/>
                </a:solidFill>
              </a:rPr>
              <a:t> </a:t>
            </a:r>
            <a:r>
              <a:rPr lang="en-MY" sz="3600" b="1" i="1" dirty="0" err="1">
                <a:solidFill>
                  <a:schemeClr val="bg1"/>
                </a:solidFill>
              </a:rPr>
              <a:t>ekonomi</a:t>
            </a:r>
            <a:r>
              <a:rPr lang="en-MY" sz="3600" b="1" i="1" dirty="0">
                <a:solidFill>
                  <a:schemeClr val="bg1"/>
                </a:solidFill>
              </a:rPr>
              <a:t> </a:t>
            </a:r>
            <a:r>
              <a:rPr lang="en-MY" sz="3600" b="1" i="1" dirty="0" err="1">
                <a:solidFill>
                  <a:schemeClr val="bg1"/>
                </a:solidFill>
              </a:rPr>
              <a:t>ummah</a:t>
            </a:r>
            <a:r>
              <a:rPr lang="en-MY" sz="2400" i="1" dirty="0">
                <a:solidFill>
                  <a:schemeClr val="bg1"/>
                </a:solidFill>
              </a:rPr>
              <a:t>.”</a:t>
            </a:r>
          </a:p>
        </p:txBody>
      </p:sp>
      <p:sp>
        <p:nvSpPr>
          <p:cNvPr id="6" name="Text Box 5">
            <a:extLst>
              <a:ext uri="{FF2B5EF4-FFF2-40B4-BE49-F238E27FC236}">
                <a16:creationId xmlns:a16="http://schemas.microsoft.com/office/drawing/2014/main" id="{6D9BF3C1-3B06-4F81-937E-3085278737C4}"/>
              </a:ext>
            </a:extLst>
          </p:cNvPr>
          <p:cNvSpPr txBox="1">
            <a:spLocks noChangeArrowheads="1"/>
          </p:cNvSpPr>
          <p:nvPr/>
        </p:nvSpPr>
        <p:spPr bwMode="auto">
          <a:xfrm>
            <a:off x="35496" y="6597352"/>
            <a:ext cx="3816424" cy="43088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dirty="0">
                <a:solidFill>
                  <a:schemeClr val="accent3"/>
                </a:solidFill>
                <a:latin typeface="+mn-lt"/>
                <a:cs typeface="+mn-cs"/>
              </a:rPr>
              <a:t>by Mohammad Reevany Bustami </a:t>
            </a:r>
            <a:r>
              <a:rPr lang="en-US" sz="1000" dirty="0">
                <a:solidFill>
                  <a:schemeClr val="bg1">
                    <a:lumMod val="75000"/>
                  </a:schemeClr>
                </a:solidFill>
                <a:latin typeface="+mn-lt"/>
                <a:cs typeface="+mn-cs"/>
                <a:hlinkClick r:id="rId3"/>
              </a:rPr>
              <a:t>reevany@usm.my</a:t>
            </a:r>
            <a:endParaRPr lang="en-US" sz="1000" dirty="0">
              <a:solidFill>
                <a:schemeClr val="bg1">
                  <a:lumMod val="75000"/>
                </a:schemeClr>
              </a:solidFill>
              <a:latin typeface="+mn-lt"/>
              <a:cs typeface="+mn-cs"/>
            </a:endParaRPr>
          </a:p>
          <a:p>
            <a:pPr algn="r" fontAlgn="auto">
              <a:spcBef>
                <a:spcPts val="0"/>
              </a:spcBef>
              <a:spcAft>
                <a:spcPts val="0"/>
              </a:spcAft>
              <a:defRPr/>
            </a:pPr>
            <a:endParaRPr lang="en-US" sz="1200" dirty="0">
              <a:solidFill>
                <a:schemeClr val="bg1">
                  <a:lumMod val="75000"/>
                </a:schemeClr>
              </a:solidFill>
              <a:latin typeface="+mn-lt"/>
              <a:cs typeface="+mn-cs"/>
            </a:endParaRPr>
          </a:p>
        </p:txBody>
      </p:sp>
    </p:spTree>
    <p:extLst>
      <p:ext uri="{BB962C8B-B14F-4D97-AF65-F5344CB8AC3E}">
        <p14:creationId xmlns:p14="http://schemas.microsoft.com/office/powerpoint/2010/main" val="77447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B3E4-66E0-43E5-A3A0-82531FB5B477}"/>
              </a:ext>
            </a:extLst>
          </p:cNvPr>
          <p:cNvSpPr>
            <a:spLocks noGrp="1"/>
          </p:cNvSpPr>
          <p:nvPr>
            <p:ph type="title"/>
          </p:nvPr>
        </p:nvSpPr>
        <p:spPr>
          <a:xfrm>
            <a:off x="827584" y="188640"/>
            <a:ext cx="8229600" cy="1143000"/>
          </a:xfrm>
        </p:spPr>
        <p:txBody>
          <a:bodyPr>
            <a:noAutofit/>
          </a:bodyPr>
          <a:lstStyle/>
          <a:p>
            <a:pPr algn="r"/>
            <a:r>
              <a:rPr lang="en-MY" sz="3500" dirty="0">
                <a:solidFill>
                  <a:srgbClr val="FFFF00"/>
                </a:solidFill>
              </a:rPr>
              <a:t>CSR &amp; Sustainability-related Labels &amp; Certifications &amp; Standards…</a:t>
            </a:r>
          </a:p>
        </p:txBody>
      </p:sp>
      <p:pic>
        <p:nvPicPr>
          <p:cNvPr id="3076" name="Picture 4" descr="https://www.forum-csr.net/global/images/cms/eigene/2015_01_labeldschungel.png">
            <a:extLst>
              <a:ext uri="{FF2B5EF4-FFF2-40B4-BE49-F238E27FC236}">
                <a16:creationId xmlns:a16="http://schemas.microsoft.com/office/drawing/2014/main" id="{47E09882-F331-49CB-9968-C56311E74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2919"/>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ABA26F4-A52A-4139-BD11-33C830B224F9}"/>
              </a:ext>
            </a:extLst>
          </p:cNvPr>
          <p:cNvSpPr/>
          <p:nvPr/>
        </p:nvSpPr>
        <p:spPr>
          <a:xfrm>
            <a:off x="179512" y="104193"/>
            <a:ext cx="1620216" cy="6559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99FF33"/>
                </a:solidFill>
                <a:latin typeface="Abadi" panose="020B0604020104020204" pitchFamily="34" charset="0"/>
              </a:rPr>
              <a:t>WHY?</a:t>
            </a:r>
            <a:endParaRPr lang="en-MY" sz="3000" b="1" dirty="0">
              <a:solidFill>
                <a:srgbClr val="99FF33"/>
              </a:solidFill>
              <a:latin typeface="Abadi" panose="020B0604020104020204" pitchFamily="34" charset="0"/>
            </a:endParaRPr>
          </a:p>
        </p:txBody>
      </p:sp>
    </p:spTree>
    <p:extLst>
      <p:ext uri="{BB962C8B-B14F-4D97-AF65-F5344CB8AC3E}">
        <p14:creationId xmlns:p14="http://schemas.microsoft.com/office/powerpoint/2010/main" val="2901513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FF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96" y="1040837"/>
            <a:ext cx="3566211"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558" y="1029607"/>
            <a:ext cx="3566211"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70" y="934855"/>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9450C2E-869D-4835-9715-A268D0131E22}"/>
              </a:ext>
            </a:extLst>
          </p:cNvPr>
          <p:cNvSpPr>
            <a:spLocks noGrp="1"/>
          </p:cNvSpPr>
          <p:nvPr>
            <p:ph type="title"/>
          </p:nvPr>
        </p:nvSpPr>
        <p:spPr>
          <a:xfrm>
            <a:off x="826776" y="1877492"/>
            <a:ext cx="3022599" cy="3215373"/>
          </a:xfrm>
        </p:spPr>
        <p:txBody>
          <a:bodyPr>
            <a:normAutofit/>
          </a:bodyPr>
          <a:lstStyle/>
          <a:p>
            <a:pPr>
              <a:lnSpc>
                <a:spcPct val="90000"/>
              </a:lnSpc>
            </a:pPr>
            <a:r>
              <a:rPr lang="en-MY" dirty="0">
                <a:solidFill>
                  <a:srgbClr val="99FF33"/>
                </a:solidFill>
              </a:rPr>
              <a:t>Islamic CSR &amp; ICSR Index: </a:t>
            </a:r>
            <a:br>
              <a:rPr lang="en-MY" dirty="0">
                <a:solidFill>
                  <a:schemeClr val="bg1"/>
                </a:solidFill>
              </a:rPr>
            </a:br>
            <a:r>
              <a:rPr lang="en-MY" dirty="0">
                <a:solidFill>
                  <a:schemeClr val="bg1"/>
                </a:solidFill>
              </a:rPr>
              <a:t>Discussion Points…</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21"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Content Placeholder 2">
            <a:extLst>
              <a:ext uri="{FF2B5EF4-FFF2-40B4-BE49-F238E27FC236}">
                <a16:creationId xmlns:a16="http://schemas.microsoft.com/office/drawing/2014/main" id="{6AB7BF33-C8F4-4117-A193-FFA53FE7CA5B}"/>
              </a:ext>
            </a:extLst>
          </p:cNvPr>
          <p:cNvSpPr>
            <a:spLocks noGrp="1"/>
          </p:cNvSpPr>
          <p:nvPr>
            <p:ph idx="1"/>
          </p:nvPr>
        </p:nvSpPr>
        <p:spPr>
          <a:xfrm>
            <a:off x="4676151" y="1130846"/>
            <a:ext cx="3912879" cy="4351338"/>
          </a:xfrm>
        </p:spPr>
        <p:txBody>
          <a:bodyPr>
            <a:normAutofit fontScale="92500" lnSpcReduction="10000"/>
          </a:bodyPr>
          <a:lstStyle/>
          <a:p>
            <a:pPr marL="514350" indent="-514350">
              <a:lnSpc>
                <a:spcPct val="90000"/>
              </a:lnSpc>
              <a:buAutoNum type="arabicPeriod"/>
            </a:pPr>
            <a:r>
              <a:rPr lang="en-MY" sz="2500" dirty="0" err="1">
                <a:solidFill>
                  <a:schemeClr val="bg1"/>
                </a:solidFill>
              </a:rPr>
              <a:t>Kenapa</a:t>
            </a:r>
            <a:r>
              <a:rPr lang="en-MY" sz="2500" dirty="0">
                <a:solidFill>
                  <a:schemeClr val="bg1"/>
                </a:solidFill>
              </a:rPr>
              <a:t>/ Why – CSR, Islamic CSR, I-CSR Index, Social Reporting ? </a:t>
            </a:r>
          </a:p>
          <a:p>
            <a:pPr marL="514350" indent="-514350">
              <a:lnSpc>
                <a:spcPct val="90000"/>
              </a:lnSpc>
              <a:buAutoNum type="arabicPeriod"/>
            </a:pPr>
            <a:endParaRPr lang="en-MY" sz="2500" dirty="0">
              <a:solidFill>
                <a:schemeClr val="bg1"/>
              </a:solidFill>
            </a:endParaRPr>
          </a:p>
          <a:p>
            <a:pPr marL="514350" indent="-514350">
              <a:lnSpc>
                <a:spcPct val="90000"/>
              </a:lnSpc>
              <a:buAutoNum type="arabicPeriod"/>
            </a:pPr>
            <a:r>
              <a:rPr lang="en-MY" sz="4300" dirty="0" err="1">
                <a:solidFill>
                  <a:srgbClr val="99FF33"/>
                </a:solidFill>
                <a:effectLst>
                  <a:glow rad="228600">
                    <a:schemeClr val="accent5">
                      <a:satMod val="175000"/>
                      <a:alpha val="40000"/>
                    </a:schemeClr>
                  </a:glow>
                </a:effectLst>
              </a:rPr>
              <a:t>Bagaimana</a:t>
            </a:r>
            <a:r>
              <a:rPr lang="en-MY" sz="4300" dirty="0">
                <a:solidFill>
                  <a:srgbClr val="99FF33"/>
                </a:solidFill>
                <a:effectLst>
                  <a:glow rad="228600">
                    <a:schemeClr val="accent5">
                      <a:satMod val="175000"/>
                      <a:alpha val="40000"/>
                    </a:schemeClr>
                  </a:glow>
                </a:effectLst>
              </a:rPr>
              <a:t>/ How </a:t>
            </a:r>
            <a:r>
              <a:rPr lang="en-MY" sz="2500" dirty="0">
                <a:solidFill>
                  <a:srgbClr val="99FF33"/>
                </a:solidFill>
              </a:rPr>
              <a:t>do we become good and great ? </a:t>
            </a:r>
          </a:p>
          <a:p>
            <a:pPr marL="514350" indent="-514350">
              <a:lnSpc>
                <a:spcPct val="90000"/>
              </a:lnSpc>
              <a:buAutoNum type="arabicPeriod"/>
            </a:pPr>
            <a:endParaRPr lang="en-MY" sz="2500" dirty="0">
              <a:solidFill>
                <a:schemeClr val="bg1"/>
              </a:solidFill>
            </a:endParaRPr>
          </a:p>
          <a:p>
            <a:pPr marL="514350" indent="-514350">
              <a:lnSpc>
                <a:spcPct val="90000"/>
              </a:lnSpc>
              <a:buAutoNum type="arabicPeriod"/>
            </a:pPr>
            <a:r>
              <a:rPr lang="en-MY" sz="2500" dirty="0" err="1">
                <a:solidFill>
                  <a:schemeClr val="bg1"/>
                </a:solidFill>
              </a:rPr>
              <a:t>Apa</a:t>
            </a:r>
            <a:r>
              <a:rPr lang="en-MY" sz="2500" dirty="0">
                <a:solidFill>
                  <a:schemeClr val="bg1"/>
                </a:solidFill>
              </a:rPr>
              <a:t> / What is Islamic CSR (I-CSR) ? How does it transform organizations / businesses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59174" y="6139464"/>
            <a:ext cx="790849"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Arrow: Right 2">
            <a:extLst>
              <a:ext uri="{FF2B5EF4-FFF2-40B4-BE49-F238E27FC236}">
                <a16:creationId xmlns:a16="http://schemas.microsoft.com/office/drawing/2014/main" id="{895B4F5A-19B2-442E-A8FE-B76F650AA1BB}"/>
              </a:ext>
            </a:extLst>
          </p:cNvPr>
          <p:cNvSpPr/>
          <p:nvPr/>
        </p:nvSpPr>
        <p:spPr>
          <a:xfrm>
            <a:off x="3849375" y="2492896"/>
            <a:ext cx="826776" cy="648072"/>
          </a:xfrm>
          <a:prstGeom prst="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157573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923F"/>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9" name="Arrow: Right 38">
            <a:extLst>
              <a:ext uri="{FF2B5EF4-FFF2-40B4-BE49-F238E27FC236}">
                <a16:creationId xmlns:a16="http://schemas.microsoft.com/office/drawing/2014/main" id="{E3449A4E-F578-4DD6-B890-396F5EEA2A4D}"/>
              </a:ext>
            </a:extLst>
          </p:cNvPr>
          <p:cNvSpPr/>
          <p:nvPr/>
        </p:nvSpPr>
        <p:spPr>
          <a:xfrm>
            <a:off x="1403648" y="1002320"/>
            <a:ext cx="3024336" cy="194432"/>
          </a:xfrm>
          <a:prstGeom prst="rightArrow">
            <a:avLst/>
          </a:prstGeom>
          <a:solidFill>
            <a:srgbClr val="4F81B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30" name="Picture 29">
            <a:extLst>
              <a:ext uri="{FF2B5EF4-FFF2-40B4-BE49-F238E27FC236}">
                <a16:creationId xmlns:a16="http://schemas.microsoft.com/office/drawing/2014/main" id="{03DAEBAA-9374-44F5-8F2C-484F072D4CD8}"/>
              </a:ext>
            </a:extLst>
          </p:cNvPr>
          <p:cNvPicPr>
            <a:picLocks noChangeAspect="1"/>
          </p:cNvPicPr>
          <p:nvPr/>
        </p:nvPicPr>
        <p:blipFill>
          <a:blip r:embed="rId2"/>
          <a:stretch>
            <a:fillRect/>
          </a:stretch>
        </p:blipFill>
        <p:spPr>
          <a:xfrm>
            <a:off x="1524581" y="5891740"/>
            <a:ext cx="401457" cy="462204"/>
          </a:xfrm>
          <a:prstGeom prst="rect">
            <a:avLst/>
          </a:prstGeom>
        </p:spPr>
      </p:pic>
      <p:cxnSp>
        <p:nvCxnSpPr>
          <p:cNvPr id="20" name="Straight Arrow Connector 19">
            <a:extLst>
              <a:ext uri="{FF2B5EF4-FFF2-40B4-BE49-F238E27FC236}">
                <a16:creationId xmlns:a16="http://schemas.microsoft.com/office/drawing/2014/main" id="{7E9FE493-2FC1-49E3-9AB8-CABC0C156BBC}"/>
              </a:ext>
            </a:extLst>
          </p:cNvPr>
          <p:cNvCxnSpPr>
            <a:cxnSpLocks/>
          </p:cNvCxnSpPr>
          <p:nvPr/>
        </p:nvCxnSpPr>
        <p:spPr>
          <a:xfrm>
            <a:off x="1331640" y="1064975"/>
            <a:ext cx="3586037" cy="3125508"/>
          </a:xfrm>
          <a:prstGeom prst="straightConnector1">
            <a:avLst/>
          </a:prstGeom>
          <a:ln w="920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0F403443-F9B0-4968-A725-28A683A1686E}"/>
              </a:ext>
            </a:extLst>
          </p:cNvPr>
          <p:cNvSpPr/>
          <p:nvPr/>
        </p:nvSpPr>
        <p:spPr>
          <a:xfrm>
            <a:off x="1331640" y="116632"/>
            <a:ext cx="3960440" cy="216024"/>
          </a:xfrm>
          <a:prstGeom prst="rightArrow">
            <a:avLst/>
          </a:prstGeom>
          <a:solidFill>
            <a:srgbClr val="4F81B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Arrow: Right 17">
            <a:extLst>
              <a:ext uri="{FF2B5EF4-FFF2-40B4-BE49-F238E27FC236}">
                <a16:creationId xmlns:a16="http://schemas.microsoft.com/office/drawing/2014/main" id="{7C24E753-484E-42C1-B709-DD4624CE0E92}"/>
              </a:ext>
            </a:extLst>
          </p:cNvPr>
          <p:cNvSpPr/>
          <p:nvPr/>
        </p:nvSpPr>
        <p:spPr>
          <a:xfrm>
            <a:off x="1835696" y="404664"/>
            <a:ext cx="3744417" cy="216024"/>
          </a:xfrm>
          <a:prstGeom prst="rightArrow">
            <a:avLst/>
          </a:prstGeom>
          <a:solidFill>
            <a:srgbClr val="4F81B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Arrow: Right 18">
            <a:extLst>
              <a:ext uri="{FF2B5EF4-FFF2-40B4-BE49-F238E27FC236}">
                <a16:creationId xmlns:a16="http://schemas.microsoft.com/office/drawing/2014/main" id="{F342A45B-CDEC-4654-9217-267C4C5BF441}"/>
              </a:ext>
            </a:extLst>
          </p:cNvPr>
          <p:cNvSpPr/>
          <p:nvPr/>
        </p:nvSpPr>
        <p:spPr>
          <a:xfrm>
            <a:off x="1731206" y="692696"/>
            <a:ext cx="1800200" cy="216024"/>
          </a:xfrm>
          <a:prstGeom prst="rightArrow">
            <a:avLst/>
          </a:prstGeom>
          <a:solidFill>
            <a:srgbClr val="4F81B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026" name="Picture 2" descr="See the source image">
            <a:extLst>
              <a:ext uri="{FF2B5EF4-FFF2-40B4-BE49-F238E27FC236}">
                <a16:creationId xmlns:a16="http://schemas.microsoft.com/office/drawing/2014/main" id="{77596439-2A5F-4513-9590-7FB578E30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196752"/>
            <a:ext cx="2885342" cy="17981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4160AEB9-0371-4CBE-B0BC-7B15CBAE96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1013" y="2228647"/>
            <a:ext cx="1950150" cy="169584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75E2BD5F-D036-4D36-B056-B1225229D4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1196752"/>
            <a:ext cx="2182372" cy="130592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F585F69E-12DD-4E7E-AB47-5BFE91B3A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6170" y="2124937"/>
            <a:ext cx="2885342" cy="20457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90044BE-13A6-4A1A-809D-AB0E1488B15B}"/>
              </a:ext>
            </a:extLst>
          </p:cNvPr>
          <p:cNvSpPr txBox="1">
            <a:spLocks/>
          </p:cNvSpPr>
          <p:nvPr/>
        </p:nvSpPr>
        <p:spPr>
          <a:xfrm>
            <a:off x="4095331" y="4365104"/>
            <a:ext cx="4966219" cy="2045735"/>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28625" indent="-428625" defTabSz="685800">
              <a:buFont typeface="Wingdings" panose="05000000000000000000" pitchFamily="2" charset="2"/>
              <a:buChar char="à"/>
            </a:pPr>
            <a:r>
              <a:rPr lang="en-US" sz="3300" dirty="0" err="1">
                <a:solidFill>
                  <a:prstClr val="black"/>
                </a:solidFill>
                <a:latin typeface="Calibri"/>
              </a:rPr>
              <a:t>Bergabung</a:t>
            </a:r>
            <a:r>
              <a:rPr lang="en-US" sz="3300" dirty="0">
                <a:solidFill>
                  <a:prstClr val="black"/>
                </a:solidFill>
                <a:latin typeface="Calibri"/>
              </a:rPr>
              <a:t> </a:t>
            </a:r>
            <a:r>
              <a:rPr lang="en-US" sz="3300" dirty="0" err="1">
                <a:solidFill>
                  <a:prstClr val="black"/>
                </a:solidFill>
                <a:latin typeface="Calibri"/>
              </a:rPr>
              <a:t>bersinergi</a:t>
            </a:r>
            <a:r>
              <a:rPr lang="en-US" sz="3300" dirty="0">
                <a:solidFill>
                  <a:prstClr val="black"/>
                </a:solidFill>
                <a:latin typeface="Calibri"/>
              </a:rPr>
              <a:t> Indonesia + Malaysia …+ [Brunei + Selatan Filipina + Selatan Thailand + Singapura]</a:t>
            </a:r>
          </a:p>
          <a:p>
            <a:pPr marL="428625" indent="-428625" defTabSz="685800">
              <a:buFont typeface="Wingdings" panose="05000000000000000000" pitchFamily="2" charset="2"/>
              <a:buChar char="à"/>
            </a:pPr>
            <a:r>
              <a:rPr lang="en-US" sz="3300" dirty="0" err="1">
                <a:solidFill>
                  <a:prstClr val="black"/>
                </a:solidFill>
                <a:latin typeface="Calibri"/>
              </a:rPr>
              <a:t>Populasi</a:t>
            </a:r>
            <a:r>
              <a:rPr lang="en-US" sz="3300" dirty="0">
                <a:solidFill>
                  <a:prstClr val="black"/>
                </a:solidFill>
                <a:latin typeface="Calibri"/>
              </a:rPr>
              <a:t> &gt; 350 </a:t>
            </a:r>
            <a:r>
              <a:rPr lang="en-US" sz="3300" dirty="0" err="1">
                <a:solidFill>
                  <a:prstClr val="black"/>
                </a:solidFill>
                <a:latin typeface="Calibri"/>
              </a:rPr>
              <a:t>juta</a:t>
            </a:r>
            <a:r>
              <a:rPr lang="en-US" sz="3300" dirty="0">
                <a:solidFill>
                  <a:prstClr val="black"/>
                </a:solidFill>
                <a:latin typeface="Calibri"/>
              </a:rPr>
              <a:t> ( = &gt; US)</a:t>
            </a:r>
          </a:p>
          <a:p>
            <a:pPr defTabSz="685800"/>
            <a:r>
              <a:rPr lang="en-US" sz="3300" dirty="0">
                <a:solidFill>
                  <a:prstClr val="black"/>
                </a:solidFill>
                <a:latin typeface="Calibri"/>
                <a:sym typeface="Wingdings" panose="05000000000000000000" pitchFamily="2" charset="2"/>
              </a:rPr>
              <a:t></a:t>
            </a:r>
            <a:r>
              <a:rPr lang="en-US" sz="3300" dirty="0" err="1">
                <a:solidFill>
                  <a:prstClr val="black"/>
                </a:solidFill>
                <a:latin typeface="Calibri"/>
              </a:rPr>
              <a:t>Standar</a:t>
            </a:r>
            <a:r>
              <a:rPr lang="en-US" sz="3300" dirty="0">
                <a:solidFill>
                  <a:prstClr val="black"/>
                </a:solidFill>
                <a:latin typeface="Calibri"/>
              </a:rPr>
              <a:t> yang </a:t>
            </a:r>
            <a:r>
              <a:rPr lang="en-US" sz="3300" dirty="0" err="1">
                <a:solidFill>
                  <a:prstClr val="black"/>
                </a:solidFill>
                <a:latin typeface="Calibri"/>
              </a:rPr>
              <a:t>tinggi</a:t>
            </a:r>
            <a:r>
              <a:rPr lang="en-US" sz="3300" dirty="0">
                <a:solidFill>
                  <a:prstClr val="black"/>
                </a:solidFill>
                <a:latin typeface="Calibri"/>
              </a:rPr>
              <a:t> / </a:t>
            </a:r>
            <a:r>
              <a:rPr lang="en-US" sz="3300" dirty="0" err="1">
                <a:solidFill>
                  <a:prstClr val="black"/>
                </a:solidFill>
                <a:latin typeface="Calibri"/>
              </a:rPr>
              <a:t>Manfaat</a:t>
            </a:r>
            <a:r>
              <a:rPr lang="en-US" sz="3300" dirty="0">
                <a:solidFill>
                  <a:prstClr val="black"/>
                </a:solidFill>
                <a:latin typeface="Calibri"/>
              </a:rPr>
              <a:t> </a:t>
            </a:r>
            <a:r>
              <a:rPr lang="en-US" sz="3300" dirty="0" err="1">
                <a:solidFill>
                  <a:prstClr val="black"/>
                </a:solidFill>
                <a:latin typeface="Calibri"/>
              </a:rPr>
              <a:t>bumi-manusia</a:t>
            </a:r>
            <a:r>
              <a:rPr lang="en-US" sz="3300" dirty="0">
                <a:solidFill>
                  <a:prstClr val="black"/>
                </a:solidFill>
                <a:latin typeface="Calibri"/>
              </a:rPr>
              <a:t> /</a:t>
            </a:r>
            <a:r>
              <a:rPr lang="en-US" sz="3300" dirty="0" err="1">
                <a:solidFill>
                  <a:prstClr val="black"/>
                </a:solidFill>
                <a:latin typeface="Calibri"/>
              </a:rPr>
              <a:t>berEtika</a:t>
            </a:r>
            <a:endParaRPr lang="en-US" sz="3300" dirty="0">
              <a:solidFill>
                <a:prstClr val="black"/>
              </a:solidFill>
              <a:latin typeface="Calibri"/>
            </a:endParaRPr>
          </a:p>
          <a:p>
            <a:pPr defTabSz="685800"/>
            <a:r>
              <a:rPr lang="en-US" sz="3300" dirty="0">
                <a:solidFill>
                  <a:prstClr val="black"/>
                </a:solidFill>
                <a:latin typeface="Calibri"/>
                <a:sym typeface="Wingdings" panose="05000000000000000000" pitchFamily="2" charset="2"/>
              </a:rPr>
              <a:t> </a:t>
            </a:r>
            <a:r>
              <a:rPr lang="en-US" sz="3300" dirty="0" err="1">
                <a:solidFill>
                  <a:prstClr val="black"/>
                </a:solidFill>
                <a:latin typeface="Calibri"/>
                <a:sym typeface="Wingdings" panose="05000000000000000000" pitchFamily="2" charset="2"/>
              </a:rPr>
              <a:t>dipercayai</a:t>
            </a:r>
            <a:r>
              <a:rPr lang="en-US" sz="3300" dirty="0">
                <a:solidFill>
                  <a:prstClr val="black"/>
                </a:solidFill>
                <a:latin typeface="Calibri"/>
                <a:sym typeface="Wingdings" panose="05000000000000000000" pitchFamily="2" charset="2"/>
              </a:rPr>
              <a:t> </a:t>
            </a:r>
            <a:r>
              <a:rPr lang="en-US" sz="3300" dirty="0" err="1">
                <a:solidFill>
                  <a:prstClr val="black"/>
                </a:solidFill>
                <a:latin typeface="Calibri"/>
                <a:sym typeface="Wingdings" panose="05000000000000000000" pitchFamily="2" charset="2"/>
              </a:rPr>
              <a:t>Rahamatan-lilalamin</a:t>
            </a:r>
            <a:endParaRPr lang="en-MY" sz="3300" dirty="0">
              <a:solidFill>
                <a:prstClr val="black"/>
              </a:solidFill>
              <a:latin typeface="Calibri"/>
            </a:endParaRPr>
          </a:p>
        </p:txBody>
      </p:sp>
      <p:sp>
        <p:nvSpPr>
          <p:cNvPr id="3" name="Rectangle 2">
            <a:extLst>
              <a:ext uri="{FF2B5EF4-FFF2-40B4-BE49-F238E27FC236}">
                <a16:creationId xmlns:a16="http://schemas.microsoft.com/office/drawing/2014/main" id="{F04AFC93-F9C5-40D9-A41D-2FEC6B593A3C}"/>
              </a:ext>
            </a:extLst>
          </p:cNvPr>
          <p:cNvSpPr/>
          <p:nvPr/>
        </p:nvSpPr>
        <p:spPr>
          <a:xfrm>
            <a:off x="-21740" y="1663107"/>
            <a:ext cx="2182372" cy="1131079"/>
          </a:xfrm>
          <a:prstGeom prst="rect">
            <a:avLst/>
          </a:prstGeom>
        </p:spPr>
        <p:txBody>
          <a:bodyPr wrap="square">
            <a:spAutoFit/>
          </a:bodyPr>
          <a:lstStyle/>
          <a:p>
            <a:pPr defTabSz="685800"/>
            <a:r>
              <a:rPr lang="en-MY" sz="1350" dirty="0">
                <a:solidFill>
                  <a:srgbClr val="FF0000"/>
                </a:solidFill>
                <a:latin typeface="Calibri"/>
              </a:rPr>
              <a:t>Islamic CSR Principle #6</a:t>
            </a:r>
          </a:p>
          <a:p>
            <a:pPr defTabSz="685800"/>
            <a:r>
              <a:rPr lang="en-MY" sz="1350" dirty="0">
                <a:solidFill>
                  <a:srgbClr val="FF0000"/>
                </a:solidFill>
                <a:latin typeface="Calibri"/>
              </a:rPr>
              <a:t>Authenticity &amp; Credibility:</a:t>
            </a:r>
          </a:p>
          <a:p>
            <a:pPr defTabSz="685800"/>
            <a:r>
              <a:rPr lang="en-MY" sz="1350" dirty="0">
                <a:solidFill>
                  <a:srgbClr val="FF0000"/>
                </a:solidFill>
                <a:latin typeface="Calibri"/>
              </a:rPr>
              <a:t>In Malaysia –</a:t>
            </a:r>
          </a:p>
          <a:p>
            <a:pPr defTabSz="685800"/>
            <a:r>
              <a:rPr lang="en-MY" sz="1350" dirty="0">
                <a:solidFill>
                  <a:srgbClr val="FF0000"/>
                </a:solidFill>
                <a:latin typeface="Calibri"/>
              </a:rPr>
              <a:t>Majority of Customers </a:t>
            </a:r>
          </a:p>
          <a:p>
            <a:pPr defTabSz="685800"/>
            <a:r>
              <a:rPr lang="en-MY" sz="1350" dirty="0">
                <a:solidFill>
                  <a:srgbClr val="FF0000"/>
                </a:solidFill>
                <a:latin typeface="Calibri"/>
              </a:rPr>
              <a:t>are non-Muslims</a:t>
            </a:r>
            <a:endParaRPr lang="en-MY" sz="1350" dirty="0">
              <a:solidFill>
                <a:prstClr val="black"/>
              </a:solidFill>
              <a:latin typeface="Calibri"/>
            </a:endParaRPr>
          </a:p>
        </p:txBody>
      </p:sp>
      <p:pic>
        <p:nvPicPr>
          <p:cNvPr id="4" name="Picture 2" descr="Southeast Asia (orthographic projection).svg">
            <a:extLst>
              <a:ext uri="{FF2B5EF4-FFF2-40B4-BE49-F238E27FC236}">
                <a16:creationId xmlns:a16="http://schemas.microsoft.com/office/drawing/2014/main" id="{824896C0-A2C0-4A25-95F0-990EB0640B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396" y="2999315"/>
            <a:ext cx="3926345" cy="29895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CF21323-8F41-4CA1-B305-26479F3EBB76}"/>
              </a:ext>
            </a:extLst>
          </p:cNvPr>
          <p:cNvPicPr>
            <a:picLocks noChangeAspect="1"/>
          </p:cNvPicPr>
          <p:nvPr/>
        </p:nvPicPr>
        <p:blipFill>
          <a:blip r:embed="rId8"/>
          <a:stretch>
            <a:fillRect/>
          </a:stretch>
        </p:blipFill>
        <p:spPr>
          <a:xfrm>
            <a:off x="3217540" y="4149080"/>
            <a:ext cx="1282452" cy="1219968"/>
          </a:xfrm>
          <a:prstGeom prst="rect">
            <a:avLst/>
          </a:prstGeom>
        </p:spPr>
      </p:pic>
      <p:sp>
        <p:nvSpPr>
          <p:cNvPr id="15" name="Rectangle 14">
            <a:extLst>
              <a:ext uri="{FF2B5EF4-FFF2-40B4-BE49-F238E27FC236}">
                <a16:creationId xmlns:a16="http://schemas.microsoft.com/office/drawing/2014/main" id="{4EA432D3-AEF5-4F15-A4AF-3ED446F326FA}"/>
              </a:ext>
            </a:extLst>
          </p:cNvPr>
          <p:cNvSpPr/>
          <p:nvPr/>
        </p:nvSpPr>
        <p:spPr>
          <a:xfrm>
            <a:off x="3347864" y="6217190"/>
            <a:ext cx="5439374" cy="415498"/>
          </a:xfrm>
          <a:prstGeom prst="rect">
            <a:avLst/>
          </a:prstGeom>
        </p:spPr>
        <p:txBody>
          <a:bodyPr wrap="none">
            <a:spAutoFit/>
          </a:bodyPr>
          <a:lstStyle/>
          <a:p>
            <a:pPr defTabSz="685800"/>
            <a:r>
              <a:rPr lang="en-US" sz="2100" b="1" dirty="0">
                <a:solidFill>
                  <a:prstClr val="black"/>
                </a:solidFill>
                <a:effectLst>
                  <a:glow rad="228600">
                    <a:srgbClr val="C0504D">
                      <a:satMod val="175000"/>
                      <a:alpha val="40000"/>
                    </a:srgbClr>
                  </a:glow>
                </a:effectLst>
                <a:latin typeface="Calibri"/>
                <a:sym typeface="Wingdings" panose="05000000000000000000" pitchFamily="2" charset="2"/>
              </a:rPr>
              <a:t> </a:t>
            </a:r>
            <a:r>
              <a:rPr lang="en-US" sz="2100" b="1" dirty="0">
                <a:solidFill>
                  <a:prstClr val="black"/>
                </a:solidFill>
                <a:effectLst>
                  <a:glow rad="228600">
                    <a:srgbClr val="C0504D">
                      <a:satMod val="175000"/>
                      <a:alpha val="40000"/>
                    </a:srgbClr>
                  </a:glow>
                </a:effectLst>
                <a:latin typeface="Calibri"/>
              </a:rPr>
              <a:t>Nusantara: </a:t>
            </a:r>
            <a:r>
              <a:rPr lang="en-US" sz="2100" b="1" dirty="0" err="1">
                <a:solidFill>
                  <a:prstClr val="black"/>
                </a:solidFill>
                <a:effectLst>
                  <a:glow rad="228600">
                    <a:srgbClr val="C0504D">
                      <a:satMod val="175000"/>
                      <a:alpha val="40000"/>
                    </a:srgbClr>
                  </a:glow>
                </a:effectLst>
                <a:latin typeface="Calibri"/>
              </a:rPr>
              <a:t>Raksasa</a:t>
            </a:r>
            <a:r>
              <a:rPr lang="en-US" sz="2100" b="1" dirty="0">
                <a:solidFill>
                  <a:prstClr val="black"/>
                </a:solidFill>
                <a:effectLst>
                  <a:glow rad="228600">
                    <a:srgbClr val="C0504D">
                      <a:satMod val="175000"/>
                      <a:alpha val="40000"/>
                    </a:srgbClr>
                  </a:glow>
                </a:effectLst>
                <a:latin typeface="Calibri"/>
              </a:rPr>
              <a:t> </a:t>
            </a:r>
            <a:r>
              <a:rPr lang="en-US" sz="2100" b="1" dirty="0" err="1">
                <a:solidFill>
                  <a:prstClr val="black"/>
                </a:solidFill>
                <a:effectLst>
                  <a:glow rad="228600">
                    <a:srgbClr val="C0504D">
                      <a:satMod val="175000"/>
                      <a:alpha val="40000"/>
                    </a:srgbClr>
                  </a:glow>
                </a:effectLst>
                <a:latin typeface="Calibri"/>
              </a:rPr>
              <a:t>Halalan</a:t>
            </a:r>
            <a:r>
              <a:rPr lang="en-US" sz="2100" b="1" dirty="0">
                <a:solidFill>
                  <a:prstClr val="black"/>
                </a:solidFill>
                <a:effectLst>
                  <a:glow rad="228600">
                    <a:srgbClr val="C0504D">
                      <a:satMod val="175000"/>
                      <a:alpha val="40000"/>
                    </a:srgbClr>
                  </a:glow>
                </a:effectLst>
                <a:latin typeface="Calibri"/>
              </a:rPr>
              <a:t> </a:t>
            </a:r>
            <a:r>
              <a:rPr lang="en-US" sz="2100" b="1" dirty="0" err="1">
                <a:solidFill>
                  <a:prstClr val="black"/>
                </a:solidFill>
                <a:effectLst>
                  <a:glow rad="228600">
                    <a:srgbClr val="C0504D">
                      <a:satMod val="175000"/>
                      <a:alpha val="40000"/>
                    </a:srgbClr>
                  </a:glow>
                </a:effectLst>
                <a:latin typeface="Calibri"/>
              </a:rPr>
              <a:t>Toyyiban</a:t>
            </a:r>
            <a:r>
              <a:rPr lang="en-US" sz="2100" b="1" dirty="0">
                <a:solidFill>
                  <a:prstClr val="black"/>
                </a:solidFill>
                <a:effectLst>
                  <a:glow rad="228600">
                    <a:srgbClr val="C0504D">
                      <a:satMod val="175000"/>
                      <a:alpha val="40000"/>
                    </a:srgbClr>
                  </a:glow>
                </a:effectLst>
                <a:latin typeface="Calibri"/>
              </a:rPr>
              <a:t> Global</a:t>
            </a:r>
            <a:endParaRPr lang="en-MY" sz="2100" dirty="0">
              <a:solidFill>
                <a:prstClr val="black"/>
              </a:solidFill>
              <a:latin typeface="Calibri"/>
            </a:endParaRPr>
          </a:p>
        </p:txBody>
      </p:sp>
      <p:sp>
        <p:nvSpPr>
          <p:cNvPr id="13" name="Oval 12">
            <a:extLst>
              <a:ext uri="{FF2B5EF4-FFF2-40B4-BE49-F238E27FC236}">
                <a16:creationId xmlns:a16="http://schemas.microsoft.com/office/drawing/2014/main" id="{EDB18A32-DAD2-4869-BE56-FC7FBF930EF3}"/>
              </a:ext>
            </a:extLst>
          </p:cNvPr>
          <p:cNvSpPr/>
          <p:nvPr/>
        </p:nvSpPr>
        <p:spPr>
          <a:xfrm>
            <a:off x="179512" y="104193"/>
            <a:ext cx="1800200" cy="1088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99FF33"/>
                </a:solidFill>
                <a:effectLst>
                  <a:glow rad="228600">
                    <a:schemeClr val="accent5">
                      <a:satMod val="175000"/>
                      <a:alpha val="40000"/>
                    </a:schemeClr>
                  </a:glow>
                </a:effectLst>
                <a:latin typeface="Abadi" panose="020B0604020104020204" pitchFamily="34" charset="0"/>
              </a:rPr>
              <a:t>HOW?</a:t>
            </a:r>
            <a:endParaRPr lang="en-MY" sz="3000" b="1" dirty="0">
              <a:solidFill>
                <a:srgbClr val="99FF33"/>
              </a:solidFill>
              <a:effectLst>
                <a:glow rad="228600">
                  <a:schemeClr val="accent5">
                    <a:satMod val="175000"/>
                    <a:alpha val="40000"/>
                  </a:schemeClr>
                </a:glow>
              </a:effectLst>
              <a:latin typeface="Abadi" panose="020B0604020104020204" pitchFamily="34" charset="0"/>
            </a:endParaRPr>
          </a:p>
        </p:txBody>
      </p:sp>
      <p:sp>
        <p:nvSpPr>
          <p:cNvPr id="16" name="TextBox 15">
            <a:extLst>
              <a:ext uri="{FF2B5EF4-FFF2-40B4-BE49-F238E27FC236}">
                <a16:creationId xmlns:a16="http://schemas.microsoft.com/office/drawing/2014/main" id="{68A82078-4230-48B4-8571-3BAAADC83842}"/>
              </a:ext>
            </a:extLst>
          </p:cNvPr>
          <p:cNvSpPr txBox="1"/>
          <p:nvPr/>
        </p:nvSpPr>
        <p:spPr>
          <a:xfrm>
            <a:off x="6226170" y="1456636"/>
            <a:ext cx="2844890" cy="646331"/>
          </a:xfrm>
          <a:prstGeom prst="rect">
            <a:avLst/>
          </a:prstGeom>
          <a:noFill/>
        </p:spPr>
        <p:txBody>
          <a:bodyPr wrap="square">
            <a:spAutoFit/>
          </a:bodyPr>
          <a:lstStyle/>
          <a:p>
            <a:pPr algn="r"/>
            <a:r>
              <a:rPr lang="en-US" b="1" dirty="0">
                <a:solidFill>
                  <a:prstClr val="black"/>
                </a:solidFill>
                <a:latin typeface="Calibri"/>
              </a:rPr>
              <a:t>Kita </a:t>
            </a:r>
            <a:r>
              <a:rPr lang="en-US" b="1" dirty="0" err="1">
                <a:solidFill>
                  <a:prstClr val="black"/>
                </a:solidFill>
                <a:latin typeface="Calibri"/>
              </a:rPr>
              <a:t>Unggul</a:t>
            </a:r>
            <a:r>
              <a:rPr lang="en-US" b="1" dirty="0">
                <a:solidFill>
                  <a:prstClr val="black"/>
                </a:solidFill>
                <a:latin typeface="Calibri"/>
              </a:rPr>
              <a:t> </a:t>
            </a:r>
            <a:r>
              <a:rPr lang="en-US" b="1" dirty="0" err="1">
                <a:solidFill>
                  <a:prstClr val="black"/>
                </a:solidFill>
                <a:latin typeface="Calibri"/>
              </a:rPr>
              <a:t>dalam</a:t>
            </a:r>
            <a:r>
              <a:rPr lang="en-US" b="1" dirty="0">
                <a:solidFill>
                  <a:prstClr val="black"/>
                </a:solidFill>
                <a:latin typeface="Calibri"/>
              </a:rPr>
              <a:t> </a:t>
            </a:r>
          </a:p>
          <a:p>
            <a:pPr algn="r"/>
            <a:r>
              <a:rPr lang="en-US" b="1" dirty="0" err="1">
                <a:solidFill>
                  <a:prstClr val="black"/>
                </a:solidFill>
                <a:latin typeface="Calibri"/>
              </a:rPr>
              <a:t>Gelanggang</a:t>
            </a:r>
            <a:r>
              <a:rPr lang="en-US" b="1" dirty="0">
                <a:solidFill>
                  <a:prstClr val="black"/>
                </a:solidFill>
                <a:latin typeface="Calibri"/>
              </a:rPr>
              <a:t> </a:t>
            </a:r>
            <a:r>
              <a:rPr lang="en-US" b="1" dirty="0" err="1">
                <a:solidFill>
                  <a:prstClr val="black"/>
                </a:solidFill>
                <a:latin typeface="Calibri"/>
              </a:rPr>
              <a:t>Wisata</a:t>
            </a:r>
            <a:r>
              <a:rPr lang="en-US" b="1" dirty="0">
                <a:solidFill>
                  <a:prstClr val="black"/>
                </a:solidFill>
                <a:latin typeface="Calibri"/>
              </a:rPr>
              <a:t> Islam</a:t>
            </a:r>
            <a:r>
              <a:rPr lang="en-US" sz="1800" b="1" dirty="0">
                <a:solidFill>
                  <a:prstClr val="black"/>
                </a:solidFill>
                <a:latin typeface="Calibri"/>
              </a:rPr>
              <a:t>…</a:t>
            </a:r>
            <a:endParaRPr lang="en-MY" dirty="0"/>
          </a:p>
        </p:txBody>
      </p:sp>
      <p:sp>
        <p:nvSpPr>
          <p:cNvPr id="17" name="Title 1">
            <a:extLst>
              <a:ext uri="{FF2B5EF4-FFF2-40B4-BE49-F238E27FC236}">
                <a16:creationId xmlns:a16="http://schemas.microsoft.com/office/drawing/2014/main" id="{3484AA1F-B256-4F51-BC8F-705FFBD93654}"/>
              </a:ext>
            </a:extLst>
          </p:cNvPr>
          <p:cNvSpPr txBox="1">
            <a:spLocks/>
          </p:cNvSpPr>
          <p:nvPr/>
        </p:nvSpPr>
        <p:spPr>
          <a:xfrm>
            <a:off x="72170" y="-29481"/>
            <a:ext cx="8892318" cy="12642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#1.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Mencipta</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Gelanggang</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p>
          <a:p>
            <a:pPr algn="r" defTabSz="685800"/>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#2.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Applikasi</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Prinsip</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Islam  + </a:t>
            </a:r>
          </a:p>
          <a:p>
            <a:pPr algn="r" defTabSz="685800"/>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#3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Membangun</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Standar</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&amp;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Sistem</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Audit + </a:t>
            </a:r>
          </a:p>
          <a:p>
            <a:pPr algn="r" defTabSz="685800"/>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#4.Berbagi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Rahmat</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Sesama</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Umat</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 </a:t>
            </a:r>
            <a:endParaRPr lang="en-MY" sz="2400" dirty="0">
              <a:solidFill>
                <a:srgbClr val="FFFF00"/>
              </a:solidFill>
              <a:effectLst>
                <a:glow rad="228600">
                  <a:srgbClr val="C0504D">
                    <a:satMod val="175000"/>
                    <a:alpha val="40000"/>
                  </a:srgbClr>
                </a:glow>
              </a:effectLst>
              <a:latin typeface="Calibri"/>
            </a:endParaRPr>
          </a:p>
        </p:txBody>
      </p:sp>
      <p:pic>
        <p:nvPicPr>
          <p:cNvPr id="7" name="Picture 2">
            <a:extLst>
              <a:ext uri="{FF2B5EF4-FFF2-40B4-BE49-F238E27FC236}">
                <a16:creationId xmlns:a16="http://schemas.microsoft.com/office/drawing/2014/main" id="{6D587B6D-58CF-4130-852F-C57B18E07A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7704" y="5048015"/>
            <a:ext cx="1301860" cy="130592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F4CE21E-968E-4AA7-913D-43F8CE3FC549}"/>
              </a:ext>
            </a:extLst>
          </p:cNvPr>
          <p:cNvSpPr txBox="1"/>
          <p:nvPr/>
        </p:nvSpPr>
        <p:spPr>
          <a:xfrm>
            <a:off x="153938" y="3057376"/>
            <a:ext cx="4778188" cy="923330"/>
          </a:xfrm>
          <a:prstGeom prst="rect">
            <a:avLst/>
          </a:prstGeom>
          <a:noFill/>
        </p:spPr>
        <p:txBody>
          <a:bodyPr wrap="square">
            <a:spAutoFit/>
          </a:bodyPr>
          <a:lstStyle/>
          <a:p>
            <a:pPr defTabSz="685800"/>
            <a:r>
              <a:rPr lang="en-US" sz="1800" b="1" dirty="0">
                <a:solidFill>
                  <a:prstClr val="black"/>
                </a:solidFill>
                <a:latin typeface="Calibri"/>
              </a:rPr>
              <a:t>Kita </a:t>
            </a:r>
            <a:r>
              <a:rPr lang="en-US" sz="1800" b="1" dirty="0" err="1">
                <a:solidFill>
                  <a:prstClr val="black"/>
                </a:solidFill>
                <a:latin typeface="Calibri"/>
              </a:rPr>
              <a:t>Unggul</a:t>
            </a:r>
            <a:r>
              <a:rPr lang="en-US" sz="1800" b="1" dirty="0">
                <a:solidFill>
                  <a:prstClr val="black"/>
                </a:solidFill>
                <a:latin typeface="Calibri"/>
              </a:rPr>
              <a:t> </a:t>
            </a:r>
          </a:p>
          <a:p>
            <a:pPr defTabSz="685800"/>
            <a:r>
              <a:rPr lang="en-US" sz="1800" b="1" dirty="0" err="1">
                <a:solidFill>
                  <a:prstClr val="black"/>
                </a:solidFill>
                <a:latin typeface="Calibri"/>
              </a:rPr>
              <a:t>dalam</a:t>
            </a:r>
            <a:r>
              <a:rPr lang="en-US" sz="1800" b="1" dirty="0">
                <a:solidFill>
                  <a:prstClr val="black"/>
                </a:solidFill>
                <a:latin typeface="Calibri"/>
              </a:rPr>
              <a:t> </a:t>
            </a:r>
            <a:r>
              <a:rPr lang="en-US" sz="1800" b="1" dirty="0" err="1">
                <a:solidFill>
                  <a:prstClr val="black"/>
                </a:solidFill>
                <a:latin typeface="Calibri"/>
              </a:rPr>
              <a:t>Gelanggang</a:t>
            </a:r>
            <a:r>
              <a:rPr lang="en-US" sz="1800" b="1" dirty="0">
                <a:solidFill>
                  <a:prstClr val="black"/>
                </a:solidFill>
                <a:latin typeface="Calibri"/>
              </a:rPr>
              <a:t> Halal… </a:t>
            </a:r>
          </a:p>
          <a:p>
            <a:pPr marL="428625" indent="-428625" defTabSz="685800">
              <a:buFont typeface="Wingdings" panose="05000000000000000000" pitchFamily="2" charset="2"/>
              <a:buChar char="à"/>
            </a:pPr>
            <a:endParaRPr lang="en-US" sz="1800" dirty="0">
              <a:solidFill>
                <a:prstClr val="black"/>
              </a:solidFill>
              <a:latin typeface="Calibri"/>
            </a:endParaRPr>
          </a:p>
        </p:txBody>
      </p:sp>
      <p:sp>
        <p:nvSpPr>
          <p:cNvPr id="31" name="Title 1">
            <a:extLst>
              <a:ext uri="{FF2B5EF4-FFF2-40B4-BE49-F238E27FC236}">
                <a16:creationId xmlns:a16="http://schemas.microsoft.com/office/drawing/2014/main" id="{24DC577F-0412-48C3-B353-777BDD04B8B0}"/>
              </a:ext>
            </a:extLst>
          </p:cNvPr>
          <p:cNvSpPr txBox="1">
            <a:spLocks/>
          </p:cNvSpPr>
          <p:nvPr/>
        </p:nvSpPr>
        <p:spPr>
          <a:xfrm>
            <a:off x="4644008" y="4012796"/>
            <a:ext cx="1836864" cy="496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30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#5.Sinergi</a:t>
            </a:r>
            <a:endParaRPr lang="en-MY" sz="3000" dirty="0">
              <a:solidFill>
                <a:srgbClr val="FFFF00"/>
              </a:solidFill>
              <a:effectLst>
                <a:glow rad="228600">
                  <a:srgbClr val="C0504D">
                    <a:satMod val="175000"/>
                    <a:alpha val="40000"/>
                  </a:srgbClr>
                </a:glow>
              </a:effectLst>
              <a:latin typeface="Calibri"/>
            </a:endParaRPr>
          </a:p>
        </p:txBody>
      </p:sp>
      <p:pic>
        <p:nvPicPr>
          <p:cNvPr id="3074" name="Picture 2" descr="See the source image">
            <a:extLst>
              <a:ext uri="{FF2B5EF4-FFF2-40B4-BE49-F238E27FC236}">
                <a16:creationId xmlns:a16="http://schemas.microsoft.com/office/drawing/2014/main" id="{9712F1A3-141F-4470-B5C2-FBF4E724B1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8561" y="2987245"/>
            <a:ext cx="1282452" cy="11334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6" name="AutoShape 6">
            <a:extLst>
              <a:ext uri="{FF2B5EF4-FFF2-40B4-BE49-F238E27FC236}">
                <a16:creationId xmlns:a16="http://schemas.microsoft.com/office/drawing/2014/main" id="{8BD56CD1-BCF8-473C-8AFA-515A69C64E7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35" name="TextBox 34">
            <a:extLst>
              <a:ext uri="{FF2B5EF4-FFF2-40B4-BE49-F238E27FC236}">
                <a16:creationId xmlns:a16="http://schemas.microsoft.com/office/drawing/2014/main" id="{5AA91950-91EB-4BEB-8D6C-899DC7F14FB8}"/>
              </a:ext>
            </a:extLst>
          </p:cNvPr>
          <p:cNvSpPr txBox="1"/>
          <p:nvPr/>
        </p:nvSpPr>
        <p:spPr>
          <a:xfrm>
            <a:off x="-73090" y="1107853"/>
            <a:ext cx="2844890" cy="646331"/>
          </a:xfrm>
          <a:prstGeom prst="rect">
            <a:avLst/>
          </a:prstGeom>
          <a:noFill/>
        </p:spPr>
        <p:txBody>
          <a:bodyPr wrap="square">
            <a:spAutoFit/>
          </a:bodyPr>
          <a:lstStyle/>
          <a:p>
            <a:r>
              <a:rPr lang="en-US" sz="1800" b="1" dirty="0">
                <a:solidFill>
                  <a:prstClr val="black"/>
                </a:solidFill>
                <a:latin typeface="Calibri"/>
              </a:rPr>
              <a:t>Kita </a:t>
            </a:r>
            <a:r>
              <a:rPr lang="en-US" sz="1800" b="1" dirty="0" err="1">
                <a:solidFill>
                  <a:prstClr val="black"/>
                </a:solidFill>
                <a:latin typeface="Calibri"/>
              </a:rPr>
              <a:t>Unggul</a:t>
            </a:r>
            <a:r>
              <a:rPr lang="en-US" sz="1800" b="1" dirty="0">
                <a:solidFill>
                  <a:prstClr val="black"/>
                </a:solidFill>
                <a:latin typeface="Calibri"/>
              </a:rPr>
              <a:t> </a:t>
            </a:r>
            <a:r>
              <a:rPr lang="en-US" sz="1800" b="1" dirty="0" err="1">
                <a:solidFill>
                  <a:prstClr val="black"/>
                </a:solidFill>
                <a:latin typeface="Calibri"/>
              </a:rPr>
              <a:t>dalam</a:t>
            </a:r>
            <a:r>
              <a:rPr lang="en-US" sz="1800" b="1" dirty="0">
                <a:solidFill>
                  <a:prstClr val="black"/>
                </a:solidFill>
                <a:latin typeface="Calibri"/>
              </a:rPr>
              <a:t> </a:t>
            </a:r>
            <a:r>
              <a:rPr lang="en-US" sz="1800" b="1" dirty="0" err="1">
                <a:solidFill>
                  <a:prstClr val="black"/>
                </a:solidFill>
                <a:latin typeface="Calibri"/>
              </a:rPr>
              <a:t>Gelanggang</a:t>
            </a:r>
            <a:r>
              <a:rPr lang="en-US" sz="1800" b="1" dirty="0">
                <a:solidFill>
                  <a:prstClr val="black"/>
                </a:solidFill>
                <a:latin typeface="Calibri"/>
              </a:rPr>
              <a:t> </a:t>
            </a:r>
            <a:r>
              <a:rPr lang="en-US" b="1" dirty="0" err="1">
                <a:solidFill>
                  <a:prstClr val="black"/>
                </a:solidFill>
                <a:latin typeface="Calibri"/>
              </a:rPr>
              <a:t>Keuangan</a:t>
            </a:r>
            <a:r>
              <a:rPr lang="en-US" b="1" dirty="0">
                <a:solidFill>
                  <a:prstClr val="black"/>
                </a:solidFill>
                <a:latin typeface="Calibri"/>
              </a:rPr>
              <a:t> Islam </a:t>
            </a:r>
            <a:endParaRPr lang="en-MY" dirty="0"/>
          </a:p>
        </p:txBody>
      </p:sp>
    </p:spTree>
    <p:extLst>
      <p:ext uri="{BB962C8B-B14F-4D97-AF65-F5344CB8AC3E}">
        <p14:creationId xmlns:p14="http://schemas.microsoft.com/office/powerpoint/2010/main" val="349550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923F"/>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D00A3-9C4B-49C0-8ACA-BD1E1E0D31A6}"/>
              </a:ext>
            </a:extLst>
          </p:cNvPr>
          <p:cNvPicPr>
            <a:picLocks noChangeAspect="1"/>
          </p:cNvPicPr>
          <p:nvPr/>
        </p:nvPicPr>
        <p:blipFill>
          <a:blip r:embed="rId2"/>
          <a:stretch>
            <a:fillRect/>
          </a:stretch>
        </p:blipFill>
        <p:spPr>
          <a:xfrm>
            <a:off x="4870579" y="921544"/>
            <a:ext cx="4273421" cy="4953243"/>
          </a:xfrm>
          <a:prstGeom prst="rect">
            <a:avLst/>
          </a:prstGeom>
          <a:effectLst>
            <a:softEdge rad="63500"/>
          </a:effectLst>
        </p:spPr>
      </p:pic>
      <p:sp>
        <p:nvSpPr>
          <p:cNvPr id="12" name="Title 1">
            <a:extLst>
              <a:ext uri="{FF2B5EF4-FFF2-40B4-BE49-F238E27FC236}">
                <a16:creationId xmlns:a16="http://schemas.microsoft.com/office/drawing/2014/main" id="{A5144B25-BBD3-4F4C-9D58-A614863CC46E}"/>
              </a:ext>
            </a:extLst>
          </p:cNvPr>
          <p:cNvSpPr txBox="1">
            <a:spLocks/>
          </p:cNvSpPr>
          <p:nvPr/>
        </p:nvSpPr>
        <p:spPr>
          <a:xfrm>
            <a:off x="5508105" y="1562"/>
            <a:ext cx="3545930" cy="18399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Berbagi</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Rahmat</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p>
          <a:p>
            <a:pPr algn="r" defTabSz="685800">
              <a:defRPr/>
            </a:pP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sesama</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Umat</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p>
          <a:p>
            <a:pPr algn="r" defTabSz="685800">
              <a:defRPr/>
            </a:pP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Sejagat</a:t>
            </a:r>
            <a:endParaRPr lang="en-MY" sz="2400" dirty="0">
              <a:solidFill>
                <a:srgbClr val="FFFF00"/>
              </a:solidFill>
              <a:effectLst>
                <a:glow rad="228600">
                  <a:srgbClr val="C0504D">
                    <a:satMod val="175000"/>
                    <a:alpha val="40000"/>
                  </a:srgbClr>
                </a:glow>
              </a:effectLst>
              <a:latin typeface="Calibri"/>
            </a:endParaRPr>
          </a:p>
        </p:txBody>
      </p:sp>
      <p:pic>
        <p:nvPicPr>
          <p:cNvPr id="13" name="Picture 12">
            <a:extLst>
              <a:ext uri="{FF2B5EF4-FFF2-40B4-BE49-F238E27FC236}">
                <a16:creationId xmlns:a16="http://schemas.microsoft.com/office/drawing/2014/main" id="{FF45A0FE-5B2D-4922-BD74-B8FB9BD4EDF4}"/>
              </a:ext>
            </a:extLst>
          </p:cNvPr>
          <p:cNvPicPr>
            <a:picLocks noChangeAspect="1"/>
          </p:cNvPicPr>
          <p:nvPr/>
        </p:nvPicPr>
        <p:blipFill>
          <a:blip r:embed="rId3"/>
          <a:stretch>
            <a:fillRect/>
          </a:stretch>
        </p:blipFill>
        <p:spPr>
          <a:xfrm>
            <a:off x="113698" y="864102"/>
            <a:ext cx="4798409" cy="5014913"/>
          </a:xfrm>
          <a:prstGeom prst="rect">
            <a:avLst/>
          </a:prstGeom>
          <a:effectLst>
            <a:softEdge rad="127000"/>
          </a:effectLst>
        </p:spPr>
      </p:pic>
      <p:sp>
        <p:nvSpPr>
          <p:cNvPr id="14" name="Rectangle 13">
            <a:extLst>
              <a:ext uri="{FF2B5EF4-FFF2-40B4-BE49-F238E27FC236}">
                <a16:creationId xmlns:a16="http://schemas.microsoft.com/office/drawing/2014/main" id="{F3D9CB13-7025-4EC6-A739-5984A160DA90}"/>
              </a:ext>
            </a:extLst>
          </p:cNvPr>
          <p:cNvSpPr/>
          <p:nvPr/>
        </p:nvSpPr>
        <p:spPr>
          <a:xfrm>
            <a:off x="2231167" y="5445224"/>
            <a:ext cx="4681666" cy="369332"/>
          </a:xfrm>
          <a:prstGeom prst="rect">
            <a:avLst/>
          </a:prstGeom>
        </p:spPr>
        <p:txBody>
          <a:bodyPr wrap="none">
            <a:spAutoFit/>
          </a:bodyPr>
          <a:lstStyle/>
          <a:p>
            <a:pPr defTabSz="685800"/>
            <a:r>
              <a:rPr lang="en-US" b="1" dirty="0">
                <a:solidFill>
                  <a:prstClr val="black"/>
                </a:solidFill>
                <a:effectLst>
                  <a:glow rad="228600">
                    <a:schemeClr val="accent5">
                      <a:satMod val="175000"/>
                      <a:alpha val="40000"/>
                    </a:schemeClr>
                  </a:glow>
                </a:effectLst>
                <a:latin typeface="Calibri"/>
                <a:sym typeface="Wingdings" panose="05000000000000000000" pitchFamily="2" charset="2"/>
              </a:rPr>
              <a:t> </a:t>
            </a:r>
            <a:r>
              <a:rPr lang="en-US" b="1" dirty="0">
                <a:solidFill>
                  <a:prstClr val="black"/>
                </a:solidFill>
                <a:effectLst>
                  <a:glow rad="228600">
                    <a:schemeClr val="accent5">
                      <a:satMod val="175000"/>
                      <a:alpha val="40000"/>
                    </a:schemeClr>
                  </a:glow>
                </a:effectLst>
                <a:latin typeface="Calibri"/>
              </a:rPr>
              <a:t>Nusantara: </a:t>
            </a:r>
            <a:r>
              <a:rPr lang="en-US" b="1" dirty="0" err="1">
                <a:solidFill>
                  <a:prstClr val="black"/>
                </a:solidFill>
                <a:effectLst>
                  <a:glow rad="228600">
                    <a:schemeClr val="accent5">
                      <a:satMod val="175000"/>
                      <a:alpha val="40000"/>
                    </a:schemeClr>
                  </a:glow>
                </a:effectLst>
                <a:latin typeface="Calibri"/>
              </a:rPr>
              <a:t>Raksasa</a:t>
            </a:r>
            <a:r>
              <a:rPr lang="en-US" b="1" dirty="0">
                <a:solidFill>
                  <a:prstClr val="black"/>
                </a:solidFill>
                <a:effectLst>
                  <a:glow rad="228600">
                    <a:schemeClr val="accent5">
                      <a:satMod val="175000"/>
                      <a:alpha val="40000"/>
                    </a:schemeClr>
                  </a:glow>
                </a:effectLst>
                <a:latin typeface="Calibri"/>
              </a:rPr>
              <a:t> </a:t>
            </a:r>
            <a:r>
              <a:rPr lang="en-US" b="1" dirty="0" err="1">
                <a:solidFill>
                  <a:prstClr val="black"/>
                </a:solidFill>
                <a:effectLst>
                  <a:glow rad="228600">
                    <a:schemeClr val="accent5">
                      <a:satMod val="175000"/>
                      <a:alpha val="40000"/>
                    </a:schemeClr>
                  </a:glow>
                </a:effectLst>
                <a:latin typeface="Calibri"/>
              </a:rPr>
              <a:t>Halalan</a:t>
            </a:r>
            <a:r>
              <a:rPr lang="en-US" b="1" dirty="0">
                <a:solidFill>
                  <a:prstClr val="black"/>
                </a:solidFill>
                <a:effectLst>
                  <a:glow rad="228600">
                    <a:schemeClr val="accent5">
                      <a:satMod val="175000"/>
                      <a:alpha val="40000"/>
                    </a:schemeClr>
                  </a:glow>
                </a:effectLst>
                <a:latin typeface="Calibri"/>
              </a:rPr>
              <a:t> </a:t>
            </a:r>
            <a:r>
              <a:rPr lang="en-US" b="1" dirty="0" err="1">
                <a:solidFill>
                  <a:prstClr val="black"/>
                </a:solidFill>
                <a:effectLst>
                  <a:glow rad="228600">
                    <a:schemeClr val="accent5">
                      <a:satMod val="175000"/>
                      <a:alpha val="40000"/>
                    </a:schemeClr>
                  </a:glow>
                </a:effectLst>
                <a:latin typeface="Calibri"/>
              </a:rPr>
              <a:t>Toyyiban</a:t>
            </a:r>
            <a:r>
              <a:rPr lang="en-US" b="1" dirty="0">
                <a:solidFill>
                  <a:prstClr val="black"/>
                </a:solidFill>
                <a:effectLst>
                  <a:glow rad="228600">
                    <a:schemeClr val="accent5">
                      <a:satMod val="175000"/>
                      <a:alpha val="40000"/>
                    </a:schemeClr>
                  </a:glow>
                </a:effectLst>
                <a:latin typeface="Calibri"/>
              </a:rPr>
              <a:t> Global</a:t>
            </a:r>
            <a:endParaRPr lang="en-MY" dirty="0">
              <a:solidFill>
                <a:prstClr val="black"/>
              </a:solidFill>
              <a:effectLst>
                <a:glow rad="228600">
                  <a:schemeClr val="accent5">
                    <a:satMod val="175000"/>
                    <a:alpha val="40000"/>
                  </a:schemeClr>
                </a:glow>
              </a:effectLst>
              <a:latin typeface="Calibri"/>
            </a:endParaRPr>
          </a:p>
        </p:txBody>
      </p:sp>
      <p:sp>
        <p:nvSpPr>
          <p:cNvPr id="6" name="Title 1">
            <a:extLst>
              <a:ext uri="{FF2B5EF4-FFF2-40B4-BE49-F238E27FC236}">
                <a16:creationId xmlns:a16="http://schemas.microsoft.com/office/drawing/2014/main" id="{483EB22D-467A-45B6-AEC6-42F23926392F}"/>
              </a:ext>
            </a:extLst>
          </p:cNvPr>
          <p:cNvSpPr txBox="1">
            <a:spLocks/>
          </p:cNvSpPr>
          <p:nvPr/>
        </p:nvSpPr>
        <p:spPr>
          <a:xfrm>
            <a:off x="539552" y="445002"/>
            <a:ext cx="5634162" cy="18399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#Mencipta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Gelanggang</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r>
              <a:rPr lang="en-US" sz="2400" b="1" dirty="0" err="1">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Luarbiasa</a:t>
            </a:r>
            <a:r>
              <a:rPr lang="en-US" sz="2400" b="1" dirty="0">
                <a:solidFill>
                  <a:srgbClr val="FFFF00"/>
                </a:solidFill>
                <a:effectLst>
                  <a:glow rad="228600">
                    <a:srgbClr val="C0504D">
                      <a:satMod val="175000"/>
                      <a:alpha val="40000"/>
                    </a:srgbClr>
                  </a:glow>
                  <a:outerShdw blurRad="38100" dist="38100" dir="2700000" algn="tl">
                    <a:srgbClr val="000000">
                      <a:alpha val="43137"/>
                    </a:srgbClr>
                  </a:outerShdw>
                </a:effectLst>
                <a:latin typeface="Script MT Bold" panose="03040602040607080904" pitchFamily="66" charset="0"/>
                <a:ea typeface="Tahoma" panose="020B0604030504040204" pitchFamily="34" charset="0"/>
                <a:cs typeface="Tahoma" panose="020B0604030504040204" pitchFamily="34" charset="0"/>
              </a:rPr>
              <a:t>) !!</a:t>
            </a:r>
            <a:endParaRPr lang="en-MY" sz="2400" dirty="0">
              <a:solidFill>
                <a:srgbClr val="FFFF00"/>
              </a:solidFill>
              <a:effectLst>
                <a:glow rad="228600">
                  <a:srgbClr val="C0504D">
                    <a:satMod val="175000"/>
                    <a:alpha val="40000"/>
                  </a:srgbClr>
                </a:glow>
              </a:effectLst>
              <a:latin typeface="Calibri"/>
            </a:endParaRPr>
          </a:p>
        </p:txBody>
      </p:sp>
    </p:spTree>
    <p:extLst>
      <p:ext uri="{BB962C8B-B14F-4D97-AF65-F5344CB8AC3E}">
        <p14:creationId xmlns:p14="http://schemas.microsoft.com/office/powerpoint/2010/main" val="3363691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8323</TotalTime>
  <Words>3184</Words>
  <Application>Microsoft Office PowerPoint</Application>
  <PresentationFormat>On-screen Show (4:3)</PresentationFormat>
  <Paragraphs>277</Paragraphs>
  <Slides>50</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50</vt:i4>
      </vt:variant>
    </vt:vector>
  </HeadingPairs>
  <TitlesOfParts>
    <vt:vector size="64" baseType="lpstr">
      <vt:lpstr>Abadi</vt:lpstr>
      <vt:lpstr>Arial</vt:lpstr>
      <vt:lpstr>Book Antiqua</vt:lpstr>
      <vt:lpstr>Calibri</vt:lpstr>
      <vt:lpstr>Calibri Light</vt:lpstr>
      <vt:lpstr>Garamond</vt:lpstr>
      <vt:lpstr>Mont Heavy DEMO</vt:lpstr>
      <vt:lpstr>Roboto</vt:lpstr>
      <vt:lpstr>Script MT Bold</vt:lpstr>
      <vt:lpstr>Wingdings</vt:lpstr>
      <vt:lpstr>Office Theme</vt:lpstr>
      <vt:lpstr>2_Office Theme</vt:lpstr>
      <vt:lpstr>1_Office Theme</vt:lpstr>
      <vt:lpstr>3_Office Theme</vt:lpstr>
      <vt:lpstr>Islamic CSR &amp; I-CSR Index Strategies of Building Good &amp; Great Businesses</vt:lpstr>
      <vt:lpstr>Islamic CSR &amp; ICSR Index:  Discussion Points…</vt:lpstr>
      <vt:lpstr>Michael Porter  (&amp; Kramer): Shared Value</vt:lpstr>
      <vt:lpstr>Google Search:   Social Reporting – 7,400,000,000  GRI – 1,900,000,000  CSR –  2,360,000,000  Sustainability Report – 4,050,000,000</vt:lpstr>
      <vt:lpstr>The GLOBAL TREND… 2 Reports #1.Annual Financial Report + #2.CSR/Sustainability Report</vt:lpstr>
      <vt:lpstr>CSR &amp; Sustainability-related Labels &amp; Certifications &amp; Standards…</vt:lpstr>
      <vt:lpstr>Islamic CSR &amp; ICSR Index:  Discussion Points…</vt:lpstr>
      <vt:lpstr>PowerPoint Presentation</vt:lpstr>
      <vt:lpstr>PowerPoint Presentation</vt:lpstr>
      <vt:lpstr>PowerPoint Presentation</vt:lpstr>
      <vt:lpstr>“Those who control  standards of right &amp; wrong  or  good &amp; bad, control the World” – M.R.</vt:lpstr>
      <vt:lpstr>PowerPoint Presentation</vt:lpstr>
      <vt:lpstr>PowerPoint Presentation</vt:lpstr>
      <vt:lpstr>Islamic CSR &amp; ICSR Index:  Discussion Points…</vt:lpstr>
      <vt:lpstr>PowerPoint Presentation</vt:lpstr>
      <vt:lpstr>CSR Islam: 7 Prinsip Transformasi Islamic CSR: 7 Principles of Transformation</vt:lpstr>
      <vt:lpstr>PowerPoint Presentation</vt:lpstr>
      <vt:lpstr>Pilar Pertama PRINSIP NIAT YANG BERETIKA (#1. The Principle of Ethical Intention)  </vt:lpstr>
      <vt:lpstr>PowerPoint Presentation</vt:lpstr>
      <vt:lpstr>Pillar #1:  Principle of Ethical Intention Ethical Rationality /Ethical re-purposing </vt:lpstr>
      <vt:lpstr>(cont.) Pillar #1:  Principle of Ethical Rationality /  Ethical re-purposing </vt:lpstr>
      <vt:lpstr>Providing CSR Leadership through Industrial Rectification </vt:lpstr>
      <vt:lpstr>PowerPoint Presentation</vt:lpstr>
      <vt:lpstr>PowerPoint Presentation</vt:lpstr>
      <vt:lpstr>(cont.) Pillar #1:  Principle of Ethical Rationality /  Ethical re-purposing </vt:lpstr>
      <vt:lpstr>Pilar Kedua:  PRINSIP PENAUNGAN KHALIFAH (#2. Principle of Khalifah Stewardship)     “Kita awal mulanya  makhluk rohani,yang  kemudian diberi jasad fisik  oleh Tuhan dengan tugas  menghamba kepada-Nya dan menjadi  khalifah  untuk kebaikan alam semesta.  Kalau kedua peran ini bisa kita jalankan,  aku yakin manusia dalam puncak bahagia”  (Ahmad Fuadi dalam Novel Satu Muara) </vt:lpstr>
      <vt:lpstr>Pillar #2: Prinsip  Penaungan Khalifah   Principle of Khalifah Stewardship</vt:lpstr>
      <vt:lpstr>Khalifah’s Product Responsibility</vt:lpstr>
      <vt:lpstr>Khalifah’s Community Responsibility</vt:lpstr>
      <vt:lpstr>PowerPoint Presentation</vt:lpstr>
      <vt:lpstr>Khalifah’s Workplace Responsibility: Employer of the Year - Vietnam</vt:lpstr>
      <vt:lpstr>PowerPoint Presentation</vt:lpstr>
      <vt:lpstr>PowerPoint Presentation</vt:lpstr>
      <vt:lpstr>PowerPoint Presentation</vt:lpstr>
      <vt:lpstr>Pilar Ketiga PRINSIP KEJUJURAN &amp; AMANAH (#3. Principle of Truthfulness and Trustworthiness)     “Kedua orang penjual dan pembeli masing-masing memiliki hak pilih (khiyar)  selama keduanya belum berpisah. Bila keduanya berlaku  jujur dan saling terus terang, maka keduanya akan  memperoleh keberkahan dalam transaksi tersebut.  Sebaliknya, bila mereka berlaku dusta dan  saling menutup-nutupi, niscaya akan  hilanglah keberkahan bagi mereka  pada transaksi itu.” (Nabi Muhammad SAW) </vt:lpstr>
      <vt:lpstr>PowerPoint Presentation</vt:lpstr>
      <vt:lpstr>Pillar #3:  Principle of Truthfulness/   Trustworthiness  </vt:lpstr>
      <vt:lpstr>Pilar Keenam PRINSIP OTENTISITAS  DAN KREDIBILITAS (#6. Principle of Authenticity  and Credibility)  “Hai orang-orang yang beriman, apabila kamu bermu'amalah tidak secara tunai untuk waktu yang ditentukan, hendaklah kamu menuliskannya. Dan hendaklah seorang penulis di antara kamu menuliskannya dengan benar….. (Q.S Al Baqarah; 282) </vt:lpstr>
      <vt:lpstr>Pillar #6: Principle of  Authenticity &amp; Credibility Documentation, (Audit) Verification  and Certification</vt:lpstr>
      <vt:lpstr>Establish Our Own ICSR Index  Our Own Ethical Compass and Transform our Businesses and Organizations</vt:lpstr>
      <vt:lpstr>Pilar Keempat PRINSIP HALALAN THAYYIBAN (#4. Principle of Halalan Thayyiban)    “Hai sekalian manusia, makanlah yang halal lagi baik (thayyib) dari apa yang terdapat di bumi, dan janganlah kamu mengikuti langkah-langkah setan; karena sesungguhnya setan itu adalah musuh yang nyata bagimu.” (Q.S Al-Baqarah: 168) </vt:lpstr>
      <vt:lpstr>Pillar #4:  Principle of Halalan-Thayyiban</vt:lpstr>
      <vt:lpstr>PowerPoint Presentation</vt:lpstr>
      <vt:lpstr>PowerPoint Presentation</vt:lpstr>
      <vt:lpstr>PowerPoint Presentation</vt:lpstr>
      <vt:lpstr>Pilar Kelima PRINSIP KEADILAN (#5.Principle of Fairness)  </vt:lpstr>
      <vt:lpstr>Pillar #5:  Principle of Fairness (Adil)</vt:lpstr>
      <vt:lpstr>Fairness to Indigenous community </vt:lpstr>
      <vt:lpstr> Pillar Ketujuh PRINSIP DERMA / MEMBALAS (#7.Principle of Giving / Reciprocity)   “Kamu sekali-kali tidak sam­pai kepada kebajikan, sebelum kamu menafkahkan sebahagian harta yang kamu cintai. Dan apa saja yang kamu nafkahkan maka sesungguhnya Allah mengetahuinya.” (QS.Ali Imran [3] :92). </vt:lpstr>
      <vt:lpstr>Pillar #7: Principle of Giving &amp; Reciprocity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ARK</dc:creator>
  <cp:lastModifiedBy>Reevany Bustami</cp:lastModifiedBy>
  <cp:revision>304</cp:revision>
  <cp:lastPrinted>2017-03-24T07:43:23Z</cp:lastPrinted>
  <dcterms:created xsi:type="dcterms:W3CDTF">2013-06-20T22:54:54Z</dcterms:created>
  <dcterms:modified xsi:type="dcterms:W3CDTF">2022-03-17T01:41:44Z</dcterms:modified>
</cp:coreProperties>
</file>